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256" r:id="rId2"/>
    <p:sldId id="261" r:id="rId3"/>
    <p:sldId id="266" r:id="rId4"/>
    <p:sldId id="269" r:id="rId5"/>
    <p:sldId id="257" r:id="rId6"/>
    <p:sldId id="274" r:id="rId7"/>
    <p:sldId id="268" r:id="rId8"/>
    <p:sldId id="272" r:id="rId9"/>
    <p:sldId id="273" r:id="rId10"/>
    <p:sldId id="275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513DC-7663-4DCC-85FD-14CC5950B173}" v="800" dt="2025-07-17T02:53:21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634AA-BC3E-4C87-8CBF-B09FB278CA13}" type="datetimeFigureOut">
              <a:rPr lang="es-AR" smtClean="0"/>
              <a:t>17/7/2025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28CD7-C957-4B4A-A12D-A857B758BB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2260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C28CD7-C957-4B4A-A12D-A857B758BB6C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2598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6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1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1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2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2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3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D6C952B-EBC6-46CD-8133-FF1810F6A28C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73D9DC4-6E99-48A6-8751-F43FA0EEBEBC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39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32F2D-C318-C582-2B26-52EF24D2B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258" y="1489427"/>
            <a:ext cx="11117484" cy="888126"/>
          </a:xfrm>
        </p:spPr>
        <p:txBody>
          <a:bodyPr>
            <a:normAutofit/>
          </a:bodyPr>
          <a:lstStyle/>
          <a:p>
            <a:r>
              <a:rPr lang="es-AR" sz="4400" noProof="0" dirty="0"/>
              <a:t>Componentes Conexas de un Grafo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91000C0-AC4F-B3E3-38B9-3AFC4D71DC5F}"/>
              </a:ext>
            </a:extLst>
          </p:cNvPr>
          <p:cNvSpPr txBox="1"/>
          <p:nvPr/>
        </p:nvSpPr>
        <p:spPr>
          <a:xfrm>
            <a:off x="5639427" y="5773636"/>
            <a:ext cx="913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noProof="0" dirty="0">
                <a:solidFill>
                  <a:schemeClr val="bg1"/>
                </a:solidFill>
              </a:rPr>
              <a:t>P.O</a:t>
            </a:r>
            <a:r>
              <a:rPr lang="es-AR" sz="2400" dirty="0">
                <a:solidFill>
                  <a:schemeClr val="bg1"/>
                </a:solidFill>
              </a:rPr>
              <a:t>.</a:t>
            </a:r>
            <a:r>
              <a:rPr lang="es-AR" sz="2400" noProof="0" dirty="0">
                <a:solidFill>
                  <a:schemeClr val="bg1"/>
                </a:solidFill>
              </a:rPr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288538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66141-0942-1863-B4D7-92554F21E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810512"/>
            <a:ext cx="10793945" cy="684932"/>
          </a:xfrm>
        </p:spPr>
        <p:txBody>
          <a:bodyPr/>
          <a:lstStyle/>
          <a:p>
            <a:pPr algn="ctr"/>
            <a:r>
              <a:rPr lang="es-AR" noProof="0" dirty="0"/>
              <a:t>Muchas gracias por su atención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C468EF1-C5C3-C79A-22D3-361D94C173AA}"/>
              </a:ext>
            </a:extLst>
          </p:cNvPr>
          <p:cNvSpPr txBox="1"/>
          <p:nvPr/>
        </p:nvSpPr>
        <p:spPr>
          <a:xfrm>
            <a:off x="5662287" y="5855933"/>
            <a:ext cx="867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bg1"/>
                </a:solidFill>
              </a:rPr>
              <a:t>P.</a:t>
            </a:r>
            <a:r>
              <a:rPr lang="es-AR" sz="2400" noProof="0" dirty="0">
                <a:solidFill>
                  <a:schemeClr val="bg1"/>
                </a:solidFill>
              </a:rPr>
              <a:t>O.S.</a:t>
            </a:r>
          </a:p>
        </p:txBody>
      </p:sp>
    </p:spTree>
    <p:extLst>
      <p:ext uri="{BB962C8B-B14F-4D97-AF65-F5344CB8AC3E}">
        <p14:creationId xmlns:p14="http://schemas.microsoft.com/office/powerpoint/2010/main" val="2022353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AFC96-9723-C7E3-E4D0-FAB4214B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 err="1"/>
              <a:t>Bibliografia</a:t>
            </a:r>
            <a:endParaRPr lang="es-AR" noProof="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2BE0F2-2369-8FE9-3A0F-FE2373B6D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7474672" cy="1013801"/>
          </a:xfrm>
        </p:spPr>
        <p:txBody>
          <a:bodyPr/>
          <a:lstStyle/>
          <a:p>
            <a:r>
              <a:rPr lang="es-AR" noProof="0" dirty="0"/>
              <a:t>Goodrich &amp; Tamassia, Data </a:t>
            </a:r>
            <a:r>
              <a:rPr lang="es-AR" noProof="0" dirty="0" err="1"/>
              <a:t>Structures</a:t>
            </a:r>
            <a:r>
              <a:rPr lang="es-AR" noProof="0" dirty="0"/>
              <a:t> and </a:t>
            </a:r>
            <a:r>
              <a:rPr lang="es-AR" noProof="0" dirty="0" err="1"/>
              <a:t>Algorithms</a:t>
            </a:r>
            <a:r>
              <a:rPr lang="es-AR" noProof="0" dirty="0"/>
              <a:t> in Java 4th. </a:t>
            </a:r>
            <a:r>
              <a:rPr lang="es-AR" noProof="0" dirty="0" err="1"/>
              <a:t>Edition</a:t>
            </a:r>
            <a:endParaRPr lang="es-AR" noProof="0" dirty="0"/>
          </a:p>
          <a:p>
            <a:r>
              <a:rPr lang="es-AR" noProof="0" dirty="0"/>
              <a:t>Material de cátedra UNS</a:t>
            </a:r>
          </a:p>
          <a:p>
            <a:endParaRPr lang="es-AR" noProof="0" dirty="0"/>
          </a:p>
        </p:txBody>
      </p:sp>
    </p:spTree>
    <p:extLst>
      <p:ext uri="{BB962C8B-B14F-4D97-AF65-F5344CB8AC3E}">
        <p14:creationId xmlns:p14="http://schemas.microsoft.com/office/powerpoint/2010/main" val="26267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345B1-6C25-CBB2-F496-358A9C58B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080224"/>
            <a:ext cx="5678347" cy="643361"/>
          </a:xfrm>
        </p:spPr>
        <p:txBody>
          <a:bodyPr/>
          <a:lstStyle/>
          <a:p>
            <a:r>
              <a:rPr lang="es-AR" noProof="0" dirty="0"/>
              <a:t>Conceptos Fundamentales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71D4C-78DB-B16B-DFD0-7D9081312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7"/>
            <a:ext cx="10583632" cy="2876136"/>
          </a:xfrm>
        </p:spPr>
        <p:txBody>
          <a:bodyPr>
            <a:normAutofit fontScale="92500" lnSpcReduction="20000"/>
          </a:bodyPr>
          <a:lstStyle/>
          <a:p>
            <a:r>
              <a:rPr lang="es-AR" sz="2800" b="1" noProof="0" dirty="0"/>
              <a:t>Grafo conexo</a:t>
            </a:r>
            <a:r>
              <a:rPr lang="es-AR" sz="2800" noProof="0" dirty="0"/>
              <a:t>: Un grafo G es conexo si existe al menos un camino entre cualquier par de vértices u y v del grafo.</a:t>
            </a:r>
          </a:p>
          <a:p>
            <a:r>
              <a:rPr lang="es-AR" sz="2800" b="1" noProof="0" dirty="0"/>
              <a:t>Componente conexa</a:t>
            </a:r>
            <a:r>
              <a:rPr lang="es-AR" sz="2800" noProof="0" dirty="0"/>
              <a:t>: Una componente conexa es un subgrafo </a:t>
            </a:r>
            <a:r>
              <a:rPr lang="es-AR" sz="2800" noProof="0" dirty="0" err="1"/>
              <a:t>maximal</a:t>
            </a:r>
            <a:r>
              <a:rPr lang="es-AR" sz="2800" noProof="0" dirty="0"/>
              <a:t> </a:t>
            </a:r>
            <a:r>
              <a:rPr lang="es-AR" sz="2800" b="1" noProof="0" dirty="0"/>
              <a:t>conexo</a:t>
            </a:r>
            <a:r>
              <a:rPr lang="es-AR" sz="2800" noProof="0" dirty="0"/>
              <a:t>, es decir:</a:t>
            </a:r>
          </a:p>
          <a:p>
            <a:pPr lvl="2"/>
            <a:r>
              <a:rPr lang="es-AR" sz="2400" noProof="0" dirty="0"/>
              <a:t>Es un subconjunto de vértices donde existe camino entre cualquier par</a:t>
            </a:r>
          </a:p>
          <a:p>
            <a:pPr lvl="2"/>
            <a:r>
              <a:rPr lang="es-AR" sz="2400" noProof="0" dirty="0"/>
              <a:t>Es </a:t>
            </a:r>
            <a:r>
              <a:rPr lang="es-AR" sz="2400" b="1" noProof="0" dirty="0" err="1"/>
              <a:t>maximal</a:t>
            </a:r>
            <a:r>
              <a:rPr lang="es-AR" sz="2400" noProof="0" dirty="0"/>
              <a:t>: no se puede agregar ningún vértice más sin perder la conectividad</a:t>
            </a:r>
          </a:p>
          <a:p>
            <a:pPr lvl="2"/>
            <a:r>
              <a:rPr lang="es-AR" sz="2400" noProof="0" dirty="0"/>
              <a:t>Representa un "grupo" o "isla" de vértices interconectados</a:t>
            </a:r>
          </a:p>
          <a:p>
            <a:pPr marL="0" indent="0">
              <a:buNone/>
            </a:pPr>
            <a:endParaRPr lang="es-AR" sz="2400" noProof="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E97681E6-C772-2B5D-E736-08AE6BCA7603}"/>
              </a:ext>
            </a:extLst>
          </p:cNvPr>
          <p:cNvSpPr/>
          <p:nvPr/>
        </p:nvSpPr>
        <p:spPr>
          <a:xfrm>
            <a:off x="1010492" y="6010413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a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17D824B4-4AF4-9CB0-0319-6976FE9D5DEB}"/>
              </a:ext>
            </a:extLst>
          </p:cNvPr>
          <p:cNvSpPr/>
          <p:nvPr/>
        </p:nvSpPr>
        <p:spPr>
          <a:xfrm>
            <a:off x="3364751" y="6010414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b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9EF7C7D-00EE-3A47-61A2-46FCB4261F12}"/>
              </a:ext>
            </a:extLst>
          </p:cNvPr>
          <p:cNvCxnSpPr/>
          <p:nvPr/>
        </p:nvCxnSpPr>
        <p:spPr>
          <a:xfrm>
            <a:off x="1616162" y="6371361"/>
            <a:ext cx="17485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6349ADFB-B065-31DA-F004-8D037F984914}"/>
              </a:ext>
            </a:extLst>
          </p:cNvPr>
          <p:cNvSpPr/>
          <p:nvPr/>
        </p:nvSpPr>
        <p:spPr>
          <a:xfrm>
            <a:off x="4886340" y="6010413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a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3DFB5A6A-32CA-E767-B7A6-893B9926FDB7}"/>
              </a:ext>
            </a:extLst>
          </p:cNvPr>
          <p:cNvSpPr/>
          <p:nvPr/>
        </p:nvSpPr>
        <p:spPr>
          <a:xfrm>
            <a:off x="7240599" y="6010414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b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61F17FDC-3793-ABBB-139C-C26CF7359E0D}"/>
              </a:ext>
            </a:extLst>
          </p:cNvPr>
          <p:cNvCxnSpPr/>
          <p:nvPr/>
        </p:nvCxnSpPr>
        <p:spPr>
          <a:xfrm>
            <a:off x="5492010" y="6371361"/>
            <a:ext cx="17485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lipse 13">
            <a:extLst>
              <a:ext uri="{FF2B5EF4-FFF2-40B4-BE49-F238E27FC236}">
                <a16:creationId xmlns:a16="http://schemas.microsoft.com/office/drawing/2014/main" id="{D13FF909-CE5E-9674-C101-24231AA07D54}"/>
              </a:ext>
            </a:extLst>
          </p:cNvPr>
          <p:cNvSpPr/>
          <p:nvPr/>
        </p:nvSpPr>
        <p:spPr>
          <a:xfrm>
            <a:off x="6110312" y="5152596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c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3D04C2C2-EE3B-CDD4-32B4-735C78B6DE56}"/>
              </a:ext>
            </a:extLst>
          </p:cNvPr>
          <p:cNvSpPr/>
          <p:nvPr/>
        </p:nvSpPr>
        <p:spPr>
          <a:xfrm>
            <a:off x="2223715" y="5055881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c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180FB4F-D66F-487D-F323-9E3EF8235B3C}"/>
              </a:ext>
            </a:extLst>
          </p:cNvPr>
          <p:cNvCxnSpPr/>
          <p:nvPr/>
        </p:nvCxnSpPr>
        <p:spPr>
          <a:xfrm flipV="1">
            <a:off x="1616162" y="5513544"/>
            <a:ext cx="797854" cy="721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3EE8C982-3D40-35EC-EA46-FF6E4BDAC9D9}"/>
              </a:ext>
            </a:extLst>
          </p:cNvPr>
          <p:cNvCxnSpPr/>
          <p:nvPr/>
        </p:nvCxnSpPr>
        <p:spPr>
          <a:xfrm>
            <a:off x="2825496" y="5416828"/>
            <a:ext cx="916244" cy="818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>
            <a:extLst>
              <a:ext uri="{FF2B5EF4-FFF2-40B4-BE49-F238E27FC236}">
                <a16:creationId xmlns:a16="http://schemas.microsoft.com/office/drawing/2014/main" id="{4CBD5EAB-38BB-970C-B7D1-DFEAA3CDF299}"/>
              </a:ext>
            </a:extLst>
          </p:cNvPr>
          <p:cNvSpPr/>
          <p:nvPr/>
        </p:nvSpPr>
        <p:spPr>
          <a:xfrm>
            <a:off x="738895" y="4862202"/>
            <a:ext cx="3503121" cy="192786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CA5C21B-AB96-B548-C62B-FF89901ABDBA}"/>
              </a:ext>
            </a:extLst>
          </p:cNvPr>
          <p:cNvSpPr/>
          <p:nvPr/>
        </p:nvSpPr>
        <p:spPr>
          <a:xfrm>
            <a:off x="4577974" y="4862201"/>
            <a:ext cx="3503121" cy="192786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01C81BC-432F-FC62-94CC-C56E7AC9C62E}"/>
              </a:ext>
            </a:extLst>
          </p:cNvPr>
          <p:cNvSpPr txBox="1"/>
          <p:nvPr/>
        </p:nvSpPr>
        <p:spPr>
          <a:xfrm>
            <a:off x="822960" y="4946904"/>
            <a:ext cx="859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Figura1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9C9184D-2B34-1CFC-B242-333CB2E9B8B9}"/>
              </a:ext>
            </a:extLst>
          </p:cNvPr>
          <p:cNvSpPr txBox="1"/>
          <p:nvPr/>
        </p:nvSpPr>
        <p:spPr>
          <a:xfrm>
            <a:off x="4736592" y="4946904"/>
            <a:ext cx="99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Figura 2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3A35E5C-E122-2CF6-4DCC-9DFAC55A4F0C}"/>
              </a:ext>
            </a:extLst>
          </p:cNvPr>
          <p:cNvSpPr txBox="1"/>
          <p:nvPr/>
        </p:nvSpPr>
        <p:spPr>
          <a:xfrm>
            <a:off x="8430768" y="4946904"/>
            <a:ext cx="31800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noProof="0" dirty="0"/>
              <a:t>En la figura 1 podemos ver un grafo </a:t>
            </a:r>
            <a:r>
              <a:rPr lang="es-AR" b="1" noProof="0" dirty="0"/>
              <a:t>conexo</a:t>
            </a:r>
            <a:r>
              <a:rPr lang="es-AR" noProof="0" dirty="0"/>
              <a:t>, mientras que en la figura 2 el grafo es </a:t>
            </a:r>
            <a:r>
              <a:rPr lang="es-AR" noProof="0" dirty="0" err="1"/>
              <a:t>disconexo</a:t>
            </a:r>
            <a:r>
              <a:rPr lang="es-AR" noProof="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noProof="0" dirty="0"/>
              <a:t>La figura 2 tiene 2 componentes conexas.</a:t>
            </a:r>
          </a:p>
        </p:txBody>
      </p:sp>
    </p:spTree>
    <p:extLst>
      <p:ext uri="{BB962C8B-B14F-4D97-AF65-F5344CB8AC3E}">
        <p14:creationId xmlns:p14="http://schemas.microsoft.com/office/powerpoint/2010/main" val="342718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48728-9984-2B46-A5BD-5D0F019FE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/>
              <a:t>Problema a Resolver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284039-8E46-51C4-EC5A-C4D00798F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1831480"/>
            <a:ext cx="11789664" cy="1847796"/>
          </a:xfrm>
        </p:spPr>
        <p:txBody>
          <a:bodyPr>
            <a:normAutofit fontScale="77500" lnSpcReduction="20000"/>
          </a:bodyPr>
          <a:lstStyle/>
          <a:p>
            <a:r>
              <a:rPr lang="es-AR" sz="2800" noProof="0" dirty="0"/>
              <a:t>Dado un grafo G, determinar todas sus componentes conexas.</a:t>
            </a:r>
          </a:p>
          <a:p>
            <a:r>
              <a:rPr lang="es-AR" sz="2800" noProof="0" dirty="0"/>
              <a:t>Para ello la solución debe:</a:t>
            </a:r>
          </a:p>
          <a:p>
            <a:pPr lvl="3"/>
            <a:r>
              <a:rPr lang="es-AR" sz="2200" noProof="0" dirty="0"/>
              <a:t>Identificar grupos de vértices conectados entre si</a:t>
            </a:r>
          </a:p>
          <a:p>
            <a:pPr lvl="3"/>
            <a:r>
              <a:rPr lang="es-AR" sz="2200" noProof="0" dirty="0"/>
              <a:t>Numerar cada componente conexa</a:t>
            </a:r>
          </a:p>
          <a:p>
            <a:pPr lvl="3"/>
            <a:r>
              <a:rPr lang="es-AR" sz="2200" noProof="0" dirty="0"/>
              <a:t>Retornar un mapeo de pares (</a:t>
            </a:r>
            <a:r>
              <a:rPr lang="es-AR" sz="2200" noProof="0" dirty="0" err="1"/>
              <a:t>n°</a:t>
            </a:r>
            <a:r>
              <a:rPr lang="es-AR" sz="2200" noProof="0" dirty="0"/>
              <a:t> componente , lista vértices)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BA78A0B1-0822-8476-F6CE-0F58CD850163}"/>
              </a:ext>
            </a:extLst>
          </p:cNvPr>
          <p:cNvSpPr/>
          <p:nvPr/>
        </p:nvSpPr>
        <p:spPr>
          <a:xfrm>
            <a:off x="1416912" y="4035309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a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1DB0716-CBFE-7AC9-F1BC-F89FED22E06A}"/>
              </a:ext>
            </a:extLst>
          </p:cNvPr>
          <p:cNvSpPr/>
          <p:nvPr/>
        </p:nvSpPr>
        <p:spPr>
          <a:xfrm>
            <a:off x="3771171" y="4035310"/>
            <a:ext cx="753979" cy="7218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b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37B9FC76-3070-7F29-B9FA-F8C58DC6880D}"/>
              </a:ext>
            </a:extLst>
          </p:cNvPr>
          <p:cNvSpPr/>
          <p:nvPr/>
        </p:nvSpPr>
        <p:spPr>
          <a:xfrm>
            <a:off x="1416912" y="5019288"/>
            <a:ext cx="753979" cy="72189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c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DBD3A48-7815-A5AA-B2DF-75FF991B90B6}"/>
              </a:ext>
            </a:extLst>
          </p:cNvPr>
          <p:cNvCxnSpPr/>
          <p:nvPr/>
        </p:nvCxnSpPr>
        <p:spPr>
          <a:xfrm>
            <a:off x="2022582" y="4396257"/>
            <a:ext cx="17485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EEBA7884-B4A6-1EBC-4154-5E6B3E2E0E86}"/>
              </a:ext>
            </a:extLst>
          </p:cNvPr>
          <p:cNvSpPr/>
          <p:nvPr/>
        </p:nvSpPr>
        <p:spPr>
          <a:xfrm>
            <a:off x="931719" y="3794852"/>
            <a:ext cx="4235116" cy="27690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1699D4D-00B6-A859-ACD5-88F7E284F6DC}"/>
              </a:ext>
            </a:extLst>
          </p:cNvPr>
          <p:cNvSpPr txBox="1"/>
          <p:nvPr/>
        </p:nvSpPr>
        <p:spPr>
          <a:xfrm>
            <a:off x="4633435" y="6024741"/>
            <a:ext cx="414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G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2E5C83C-09D5-184A-1EB3-35E063AFC8EF}"/>
              </a:ext>
            </a:extLst>
          </p:cNvPr>
          <p:cNvSpPr/>
          <p:nvPr/>
        </p:nvSpPr>
        <p:spPr>
          <a:xfrm>
            <a:off x="3771171" y="5019288"/>
            <a:ext cx="753979" cy="72189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d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AD5A067F-5C1F-98E2-5415-A3031A1B61B3}"/>
              </a:ext>
            </a:extLst>
          </p:cNvPr>
          <p:cNvSpPr/>
          <p:nvPr/>
        </p:nvSpPr>
        <p:spPr>
          <a:xfrm>
            <a:off x="2672287" y="5715720"/>
            <a:ext cx="753979" cy="72189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e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43C7D7F-B0ED-EBDB-5153-73C62C4484CB}"/>
              </a:ext>
            </a:extLst>
          </p:cNvPr>
          <p:cNvCxnSpPr/>
          <p:nvPr/>
        </p:nvCxnSpPr>
        <p:spPr>
          <a:xfrm>
            <a:off x="2127096" y="5402212"/>
            <a:ext cx="1748589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57D5E473-FFF7-9DB3-D55F-6FE5D8D51A9E}"/>
              </a:ext>
            </a:extLst>
          </p:cNvPr>
          <p:cNvSpPr/>
          <p:nvPr/>
        </p:nvSpPr>
        <p:spPr>
          <a:xfrm>
            <a:off x="7636690" y="4035309"/>
            <a:ext cx="753979" cy="721895"/>
          </a:xfrm>
          <a:prstGeom prst="ellipse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58850508-3A51-F203-FD43-3B9557E6815D}"/>
              </a:ext>
            </a:extLst>
          </p:cNvPr>
          <p:cNvSpPr/>
          <p:nvPr/>
        </p:nvSpPr>
        <p:spPr>
          <a:xfrm>
            <a:off x="10034744" y="4035310"/>
            <a:ext cx="753979" cy="721895"/>
          </a:xfrm>
          <a:prstGeom prst="ellipse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b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237CA271-5064-438F-5617-C45EA1767834}"/>
              </a:ext>
            </a:extLst>
          </p:cNvPr>
          <p:cNvSpPr/>
          <p:nvPr/>
        </p:nvSpPr>
        <p:spPr>
          <a:xfrm>
            <a:off x="7680485" y="5019288"/>
            <a:ext cx="753979" cy="72189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c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958A5FFD-2C2F-7A3B-FE68-26EDC27DDD9D}"/>
              </a:ext>
            </a:extLst>
          </p:cNvPr>
          <p:cNvCxnSpPr>
            <a:cxnSpLocks/>
            <a:stCxn id="13" idx="6"/>
          </p:cNvCxnSpPr>
          <p:nvPr/>
        </p:nvCxnSpPr>
        <p:spPr>
          <a:xfrm>
            <a:off x="8390669" y="4396257"/>
            <a:ext cx="1600280" cy="0"/>
          </a:xfrm>
          <a:prstGeom prst="line">
            <a:avLst/>
          </a:prstGeom>
          <a:ln>
            <a:solidFill>
              <a:schemeClr val="accent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504E214-B014-C002-610C-9F08D64DD1EA}"/>
              </a:ext>
            </a:extLst>
          </p:cNvPr>
          <p:cNvSpPr/>
          <p:nvPr/>
        </p:nvSpPr>
        <p:spPr>
          <a:xfrm>
            <a:off x="7195292" y="3849072"/>
            <a:ext cx="4235116" cy="27690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1287162-9300-344F-225B-F32FF0B7BEDA}"/>
              </a:ext>
            </a:extLst>
          </p:cNvPr>
          <p:cNvSpPr txBox="1"/>
          <p:nvPr/>
        </p:nvSpPr>
        <p:spPr>
          <a:xfrm>
            <a:off x="10897008" y="6024741"/>
            <a:ext cx="414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G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60A86C30-B119-50EA-F2B0-BA6BAF1903FC}"/>
              </a:ext>
            </a:extLst>
          </p:cNvPr>
          <p:cNvSpPr/>
          <p:nvPr/>
        </p:nvSpPr>
        <p:spPr>
          <a:xfrm>
            <a:off x="10034744" y="5019288"/>
            <a:ext cx="753979" cy="72189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d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C883C134-1650-3B99-1B91-ABC6E63D79CF}"/>
              </a:ext>
            </a:extLst>
          </p:cNvPr>
          <p:cNvSpPr/>
          <p:nvPr/>
        </p:nvSpPr>
        <p:spPr>
          <a:xfrm>
            <a:off x="8935860" y="5715720"/>
            <a:ext cx="753979" cy="72189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e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2EFC0316-ECDD-F62B-F6BD-E528F5E22CC4}"/>
              </a:ext>
            </a:extLst>
          </p:cNvPr>
          <p:cNvCxnSpPr/>
          <p:nvPr/>
        </p:nvCxnSpPr>
        <p:spPr>
          <a:xfrm>
            <a:off x="8390669" y="5402212"/>
            <a:ext cx="174858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86BCA4F4-0699-7D9C-AAE0-BDDE83751DA7}"/>
              </a:ext>
            </a:extLst>
          </p:cNvPr>
          <p:cNvSpPr/>
          <p:nvPr/>
        </p:nvSpPr>
        <p:spPr>
          <a:xfrm>
            <a:off x="5523670" y="4757204"/>
            <a:ext cx="1243445" cy="64500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6E9D6AA-764A-EE74-AC7E-EFEDECE587C8}"/>
              </a:ext>
            </a:extLst>
          </p:cNvPr>
          <p:cNvSpPr txBox="1"/>
          <p:nvPr/>
        </p:nvSpPr>
        <p:spPr>
          <a:xfrm>
            <a:off x="7234603" y="386046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C1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AA54103-381D-1235-E9DA-6DCF976976BC}"/>
              </a:ext>
            </a:extLst>
          </p:cNvPr>
          <p:cNvSpPr txBox="1"/>
          <p:nvPr/>
        </p:nvSpPr>
        <p:spPr>
          <a:xfrm>
            <a:off x="7276239" y="4872728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noProof="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C2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95E78DB-57E5-41CB-A225-E1496EF9BE1C}"/>
              </a:ext>
            </a:extLst>
          </p:cNvPr>
          <p:cNvSpPr txBox="1"/>
          <p:nvPr/>
        </p:nvSpPr>
        <p:spPr>
          <a:xfrm>
            <a:off x="8510417" y="5643712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noProof="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C3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27C9BF-DEE5-84C2-D492-A87D8CBA6D7E}"/>
              </a:ext>
            </a:extLst>
          </p:cNvPr>
          <p:cNvSpPr txBox="1"/>
          <p:nvPr/>
        </p:nvSpPr>
        <p:spPr>
          <a:xfrm>
            <a:off x="5543615" y="5424576"/>
            <a:ext cx="1367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Resultado = </a:t>
            </a:r>
          </a:p>
          <a:p>
            <a:r>
              <a:rPr lang="es-AR" noProof="0" dirty="0"/>
              <a:t>{(1, [</a:t>
            </a:r>
            <a:r>
              <a:rPr lang="es-AR" noProof="0" dirty="0" err="1"/>
              <a:t>a,b</a:t>
            </a:r>
            <a:r>
              <a:rPr lang="es-AR" noProof="0" dirty="0"/>
              <a:t>]) , </a:t>
            </a:r>
          </a:p>
          <a:p>
            <a:r>
              <a:rPr lang="es-AR" noProof="0" dirty="0"/>
              <a:t> (2, [</a:t>
            </a:r>
            <a:r>
              <a:rPr lang="es-AR" noProof="0" dirty="0" err="1"/>
              <a:t>c,d</a:t>
            </a:r>
            <a:r>
              <a:rPr lang="es-AR" noProof="0" dirty="0"/>
              <a:t>]), </a:t>
            </a:r>
          </a:p>
          <a:p>
            <a:r>
              <a:rPr lang="es-AR" noProof="0" dirty="0"/>
              <a:t> (3, [e])}</a:t>
            </a:r>
          </a:p>
        </p:txBody>
      </p:sp>
    </p:spTree>
    <p:extLst>
      <p:ext uri="{BB962C8B-B14F-4D97-AF65-F5344CB8AC3E}">
        <p14:creationId xmlns:p14="http://schemas.microsoft.com/office/powerpoint/2010/main" val="260905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E5B170-FC31-F46C-DDF4-3D5AF8723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591" y="2680247"/>
            <a:ext cx="11029615" cy="748753"/>
          </a:xfrm>
        </p:spPr>
        <p:txBody>
          <a:bodyPr/>
          <a:lstStyle/>
          <a:p>
            <a:pPr algn="ctr"/>
            <a:r>
              <a:rPr lang="es-AR" noProof="0" dirty="0"/>
              <a:t>Solución con DFS (Depth-</a:t>
            </a:r>
            <a:r>
              <a:rPr lang="es-AR" noProof="0" dirty="0" err="1"/>
              <a:t>first</a:t>
            </a:r>
            <a:r>
              <a:rPr lang="es-AR" noProof="0" dirty="0"/>
              <a:t> </a:t>
            </a:r>
            <a:r>
              <a:rPr lang="es-AR" noProof="0" dirty="0" err="1"/>
              <a:t>search</a:t>
            </a:r>
            <a:r>
              <a:rPr lang="es-AR" noProof="0" dirty="0"/>
              <a:t>)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6EC53D-5067-DDF8-91A3-D604D6C26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2" y="5247473"/>
            <a:ext cx="11029615" cy="600556"/>
          </a:xfrm>
        </p:spPr>
        <p:txBody>
          <a:bodyPr>
            <a:normAutofit fontScale="25000" lnSpcReduction="20000"/>
          </a:bodyPr>
          <a:lstStyle/>
          <a:p>
            <a:r>
              <a:rPr lang="es-AR" sz="8000" noProof="0" dirty="0">
                <a:solidFill>
                  <a:schemeClr val="bg1">
                    <a:lumMod val="95000"/>
                  </a:schemeClr>
                </a:solidFill>
              </a:rPr>
              <a:t>Equivale al recorrido pre orden en árboles + un testeo para no volver a recorrer un subgrafo ya explorado </a:t>
            </a:r>
            <a:br>
              <a:rPr lang="es-AR" noProof="0" dirty="0"/>
            </a:br>
            <a:endParaRPr lang="es-AR" noProof="0" dirty="0"/>
          </a:p>
        </p:txBody>
      </p:sp>
    </p:spTree>
    <p:extLst>
      <p:ext uri="{BB962C8B-B14F-4D97-AF65-F5344CB8AC3E}">
        <p14:creationId xmlns:p14="http://schemas.microsoft.com/office/powerpoint/2010/main" val="213722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9B1EF0-68DE-A28A-9BC3-78E673B2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/>
              <a:t>Algoritmo para la solución con DFS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CA3C3E-A511-0C0C-3EED-A32C31CF8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075" y="1986438"/>
            <a:ext cx="4702571" cy="48715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AR" u="sng" noProof="0" dirty="0"/>
              <a:t>Algoritmo </a:t>
            </a:r>
            <a:r>
              <a:rPr lang="es-AR" noProof="0" dirty="0" err="1"/>
              <a:t>PartesConexas</a:t>
            </a:r>
            <a:r>
              <a:rPr lang="es-AR" noProof="0" dirty="0"/>
              <a:t>( G : Grafo) : Mapeo&lt;</a:t>
            </a:r>
            <a:r>
              <a:rPr lang="es-AR" noProof="0" dirty="0" err="1"/>
              <a:t>Integer,PositionList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&lt;V&gt;&gt;</a:t>
            </a:r>
          </a:p>
          <a:p>
            <a:pPr marL="0" indent="0">
              <a:buNone/>
            </a:pPr>
            <a:r>
              <a:rPr lang="es-AR" noProof="0" dirty="0"/>
              <a:t>parte </a:t>
            </a:r>
            <a:r>
              <a:rPr lang="es-AR" noProof="0" dirty="0">
                <a:sym typeface="Wingdings" panose="05000000000000000000" pitchFamily="2" charset="2"/>
              </a:rPr>
              <a:t></a:t>
            </a:r>
            <a:r>
              <a:rPr lang="es-AR" noProof="0" dirty="0"/>
              <a:t> 0</a:t>
            </a:r>
            <a:br>
              <a:rPr lang="es-AR" noProof="0" dirty="0"/>
            </a:br>
            <a:r>
              <a:rPr lang="es-AR" noProof="0" dirty="0"/>
              <a:t>Mapeo &lt;…&gt; resultado </a:t>
            </a:r>
            <a:r>
              <a:rPr lang="es-AR" noProof="0" dirty="0">
                <a:sym typeface="Wingdings" panose="05000000000000000000" pitchFamily="2" charset="2"/>
              </a:rPr>
              <a:t> new Mapeo&lt;…&gt;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para cada vértice v de G hacer </a:t>
            </a:r>
          </a:p>
          <a:p>
            <a:pPr marL="0" indent="0">
              <a:buNone/>
            </a:pPr>
            <a:r>
              <a:rPr lang="es-AR" noProof="0" dirty="0"/>
              <a:t>	marcar v como no visitado </a:t>
            </a:r>
          </a:p>
          <a:p>
            <a:pPr marL="0" indent="0">
              <a:buNone/>
            </a:pPr>
            <a:r>
              <a:rPr lang="es-AR" noProof="0" dirty="0"/>
              <a:t>para cada vértice v de G hacer </a:t>
            </a:r>
          </a:p>
          <a:p>
            <a:pPr marL="0" indent="0">
              <a:buNone/>
            </a:pPr>
            <a:r>
              <a:rPr lang="es-AR" noProof="0" dirty="0"/>
              <a:t>	si v no está visitado entonces </a:t>
            </a:r>
          </a:p>
          <a:p>
            <a:pPr marL="0" indent="0">
              <a:buNone/>
            </a:pPr>
            <a:r>
              <a:rPr lang="es-AR" noProof="0" dirty="0"/>
              <a:t>		lista </a:t>
            </a:r>
            <a:r>
              <a:rPr lang="es-AR" noProof="0" dirty="0">
                <a:sym typeface="Wingdings" panose="05000000000000000000" pitchFamily="2" charset="2"/>
              </a:rPr>
              <a:t> </a:t>
            </a:r>
            <a:r>
              <a:rPr lang="es-AR" noProof="0" dirty="0"/>
              <a:t>new DLL &lt;</a:t>
            </a:r>
            <a:r>
              <a:rPr lang="es-AR" noProof="0" dirty="0" err="1"/>
              <a:t>Vertex</a:t>
            </a:r>
            <a:r>
              <a:rPr lang="es-AR" noProof="0" dirty="0"/>
              <a:t>&lt;V&gt;&gt;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b="1" noProof="0" dirty="0" err="1"/>
              <a:t>PartesConexasDFS</a:t>
            </a:r>
            <a:r>
              <a:rPr lang="es-AR" noProof="0" dirty="0"/>
              <a:t>( G, v, lista)</a:t>
            </a:r>
          </a:p>
          <a:p>
            <a:pPr marL="0" indent="0">
              <a:buNone/>
            </a:pPr>
            <a:r>
              <a:rPr lang="es-AR" noProof="0" dirty="0"/>
              <a:t>		parte </a:t>
            </a:r>
            <a:r>
              <a:rPr lang="es-AR" noProof="0" dirty="0">
                <a:sym typeface="Wingdings" panose="05000000000000000000" pitchFamily="2" charset="2"/>
              </a:rPr>
              <a:t></a:t>
            </a:r>
            <a:r>
              <a:rPr lang="es-AR" noProof="0" dirty="0"/>
              <a:t> parte + 1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noProof="0" dirty="0" err="1"/>
              <a:t>resultado.put</a:t>
            </a:r>
            <a:r>
              <a:rPr lang="es-AR" noProof="0" dirty="0"/>
              <a:t>(parte, lista)</a:t>
            </a:r>
          </a:p>
          <a:p>
            <a:pPr marL="0" indent="0">
              <a:buNone/>
            </a:pPr>
            <a:r>
              <a:rPr lang="es-AR" noProof="0" dirty="0" err="1"/>
              <a:t>return</a:t>
            </a:r>
            <a:r>
              <a:rPr lang="es-AR" noProof="0" dirty="0"/>
              <a:t> resultado</a:t>
            </a:r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01D3966E-0B7A-0761-CD7B-756EDA7856E3}"/>
              </a:ext>
            </a:extLst>
          </p:cNvPr>
          <p:cNvSpPr txBox="1">
            <a:spLocks/>
          </p:cNvSpPr>
          <p:nvPr/>
        </p:nvSpPr>
        <p:spPr>
          <a:xfrm>
            <a:off x="5658963" y="1991106"/>
            <a:ext cx="5951846" cy="4445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s-AR" sz="2000" u="sng" noProof="0" dirty="0">
                <a:solidFill>
                  <a:schemeClr val="tx1"/>
                </a:solidFill>
              </a:rPr>
              <a:t>Algoritmo</a:t>
            </a:r>
            <a:r>
              <a:rPr lang="es-AR" sz="2000" noProof="0" dirty="0">
                <a:solidFill>
                  <a:schemeClr val="tx1"/>
                </a:solidFill>
              </a:rPr>
              <a:t> </a:t>
            </a:r>
            <a:r>
              <a:rPr lang="es-AR" sz="2000" b="1" noProof="0" dirty="0" err="1">
                <a:solidFill>
                  <a:schemeClr val="tx1"/>
                </a:solidFill>
              </a:rPr>
              <a:t>PartesConexasDFS</a:t>
            </a:r>
            <a:r>
              <a:rPr lang="es-AR" sz="2000" noProof="0" dirty="0">
                <a:solidFill>
                  <a:schemeClr val="tx1"/>
                </a:solidFill>
              </a:rPr>
              <a:t> ( G : Grafo, v:  Vértice,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lista: </a:t>
            </a:r>
            <a:r>
              <a:rPr lang="es-AR" sz="2000" noProof="0" dirty="0" err="1">
                <a:solidFill>
                  <a:schemeClr val="tx1"/>
                </a:solidFill>
              </a:rPr>
              <a:t>PositionList</a:t>
            </a:r>
            <a:r>
              <a:rPr lang="es-AR" sz="2000" noProof="0" dirty="0">
                <a:solidFill>
                  <a:schemeClr val="tx1"/>
                </a:solidFill>
              </a:rPr>
              <a:t> )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agrego a v a la lista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marcar a v como visitado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para cada vértice w adyacente a v en G hacer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	si w no esta visitado entonces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		</a:t>
            </a:r>
            <a:r>
              <a:rPr lang="es-AR" sz="2000" b="1" noProof="0" dirty="0" err="1">
                <a:solidFill>
                  <a:schemeClr val="tx1"/>
                </a:solidFill>
              </a:rPr>
              <a:t>PartesConexasDFS</a:t>
            </a:r>
            <a:r>
              <a:rPr lang="es-AR" sz="2000" noProof="0" dirty="0">
                <a:solidFill>
                  <a:schemeClr val="tx1"/>
                </a:solidFill>
              </a:rPr>
              <a:t>( G, w, lista)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s-AR" noProof="0" dirty="0"/>
          </a:p>
        </p:txBody>
      </p:sp>
    </p:spTree>
    <p:extLst>
      <p:ext uri="{BB962C8B-B14F-4D97-AF65-F5344CB8AC3E}">
        <p14:creationId xmlns:p14="http://schemas.microsoft.com/office/powerpoint/2010/main" val="218262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C9386-1208-D717-58FB-A6C0D3EB2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1C910-3911-8FA0-3F0E-473C5844F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/>
              <a:t>Algoritmo para la solución con DFS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65E9B3-CC78-8B7C-B62E-4D0C83DDE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075" y="1986438"/>
            <a:ext cx="4702571" cy="48715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AR" u="sng" noProof="0" dirty="0"/>
              <a:t>Algoritmo </a:t>
            </a:r>
            <a:r>
              <a:rPr lang="es-AR" noProof="0" dirty="0" err="1"/>
              <a:t>PartesConexas</a:t>
            </a:r>
            <a:r>
              <a:rPr lang="es-AR" noProof="0" dirty="0"/>
              <a:t>( G : Grafo) : Mapeo&lt;</a:t>
            </a:r>
            <a:r>
              <a:rPr lang="es-AR" noProof="0" dirty="0" err="1"/>
              <a:t>Integer,PositionList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&lt;V&gt;&gt;</a:t>
            </a:r>
          </a:p>
          <a:p>
            <a:pPr marL="0" indent="0">
              <a:buNone/>
            </a:pPr>
            <a:r>
              <a:rPr lang="es-AR" noProof="0" dirty="0"/>
              <a:t>parte </a:t>
            </a:r>
            <a:r>
              <a:rPr lang="es-AR" noProof="0" dirty="0">
                <a:sym typeface="Wingdings" panose="05000000000000000000" pitchFamily="2" charset="2"/>
              </a:rPr>
              <a:t></a:t>
            </a:r>
            <a:r>
              <a:rPr lang="es-AR" noProof="0" dirty="0"/>
              <a:t> 0</a:t>
            </a:r>
            <a:br>
              <a:rPr lang="es-AR" noProof="0" dirty="0"/>
            </a:br>
            <a:r>
              <a:rPr lang="es-AR" noProof="0" dirty="0"/>
              <a:t>Mapeo &lt;…&gt; resultado </a:t>
            </a:r>
            <a:r>
              <a:rPr lang="es-AR" noProof="0" dirty="0">
                <a:sym typeface="Wingdings" panose="05000000000000000000" pitchFamily="2" charset="2"/>
              </a:rPr>
              <a:t> new Mapeo&lt;…&gt;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para cada vértice v de G hacer </a:t>
            </a:r>
          </a:p>
          <a:p>
            <a:pPr marL="0" indent="0">
              <a:buNone/>
            </a:pPr>
            <a:r>
              <a:rPr lang="es-AR" noProof="0" dirty="0"/>
              <a:t>	marcar v como no visitado </a:t>
            </a:r>
          </a:p>
          <a:p>
            <a:pPr marL="0" indent="0">
              <a:buNone/>
            </a:pPr>
            <a:r>
              <a:rPr lang="es-AR" noProof="0" dirty="0"/>
              <a:t>para cada vértice v de G hacer </a:t>
            </a:r>
          </a:p>
          <a:p>
            <a:pPr marL="0" indent="0">
              <a:buNone/>
            </a:pPr>
            <a:r>
              <a:rPr lang="es-AR" noProof="0" dirty="0"/>
              <a:t>	si v no está visitado entonces </a:t>
            </a:r>
          </a:p>
          <a:p>
            <a:pPr marL="0" indent="0">
              <a:buNone/>
            </a:pPr>
            <a:r>
              <a:rPr lang="es-AR" noProof="0" dirty="0"/>
              <a:t>		lista </a:t>
            </a:r>
            <a:r>
              <a:rPr lang="es-AR" noProof="0" dirty="0">
                <a:sym typeface="Wingdings" panose="05000000000000000000" pitchFamily="2" charset="2"/>
              </a:rPr>
              <a:t> </a:t>
            </a:r>
            <a:r>
              <a:rPr lang="es-AR" noProof="0" dirty="0"/>
              <a:t>new DLL &lt;</a:t>
            </a:r>
            <a:r>
              <a:rPr lang="es-AR" noProof="0" dirty="0" err="1"/>
              <a:t>Vertex</a:t>
            </a:r>
            <a:r>
              <a:rPr lang="es-AR" noProof="0" dirty="0"/>
              <a:t>&lt;V&gt;&gt;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b="1" noProof="0" dirty="0" err="1"/>
              <a:t>PartesConexasDFS</a:t>
            </a:r>
            <a:r>
              <a:rPr lang="es-AR" noProof="0" dirty="0"/>
              <a:t>( G, v, lista)</a:t>
            </a:r>
          </a:p>
          <a:p>
            <a:pPr marL="0" indent="0">
              <a:buNone/>
            </a:pPr>
            <a:r>
              <a:rPr lang="es-AR" noProof="0" dirty="0"/>
              <a:t>		parte </a:t>
            </a:r>
            <a:r>
              <a:rPr lang="es-AR" noProof="0" dirty="0">
                <a:sym typeface="Wingdings" panose="05000000000000000000" pitchFamily="2" charset="2"/>
              </a:rPr>
              <a:t></a:t>
            </a:r>
            <a:r>
              <a:rPr lang="es-AR" noProof="0" dirty="0"/>
              <a:t> parte + 1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noProof="0" dirty="0" err="1"/>
              <a:t>resultado.put</a:t>
            </a:r>
            <a:r>
              <a:rPr lang="es-AR" noProof="0" dirty="0"/>
              <a:t>(parte, lista)</a:t>
            </a:r>
          </a:p>
          <a:p>
            <a:pPr marL="0" indent="0">
              <a:buNone/>
            </a:pPr>
            <a:r>
              <a:rPr lang="es-AR" noProof="0" dirty="0" err="1"/>
              <a:t>return</a:t>
            </a:r>
            <a:r>
              <a:rPr lang="es-AR" noProof="0" dirty="0"/>
              <a:t> resultado </a:t>
            </a:r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6E3C9F57-E0E9-5060-E13B-4C53200E7322}"/>
              </a:ext>
            </a:extLst>
          </p:cNvPr>
          <p:cNvSpPr txBox="1">
            <a:spLocks/>
          </p:cNvSpPr>
          <p:nvPr/>
        </p:nvSpPr>
        <p:spPr>
          <a:xfrm>
            <a:off x="5549235" y="1986438"/>
            <a:ext cx="5993690" cy="1877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s-AR" sz="2000" u="sng" noProof="0" dirty="0">
                <a:solidFill>
                  <a:schemeClr val="tx1"/>
                </a:solidFill>
              </a:rPr>
              <a:t>Algoritmo</a:t>
            </a:r>
            <a:r>
              <a:rPr lang="es-AR" sz="2000" noProof="0" dirty="0">
                <a:solidFill>
                  <a:schemeClr val="tx1"/>
                </a:solidFill>
              </a:rPr>
              <a:t> </a:t>
            </a:r>
            <a:r>
              <a:rPr lang="es-AR" sz="2000" b="1" noProof="0" dirty="0" err="1">
                <a:solidFill>
                  <a:schemeClr val="tx1"/>
                </a:solidFill>
              </a:rPr>
              <a:t>PartesConexasDFS</a:t>
            </a:r>
            <a:r>
              <a:rPr lang="es-AR" sz="2000" noProof="0" dirty="0">
                <a:solidFill>
                  <a:schemeClr val="tx1"/>
                </a:solidFill>
              </a:rPr>
              <a:t> ( G : Grafo, v:  Vértice, lista: </a:t>
            </a:r>
            <a:r>
              <a:rPr lang="es-AR" sz="2000" noProof="0" dirty="0" err="1">
                <a:solidFill>
                  <a:schemeClr val="tx1"/>
                </a:solidFill>
              </a:rPr>
              <a:t>PositionList</a:t>
            </a:r>
            <a:r>
              <a:rPr lang="es-AR" sz="2000" noProof="0" dirty="0">
                <a:solidFill>
                  <a:schemeClr val="tx1"/>
                </a:solidFill>
              </a:rPr>
              <a:t> )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agrego a v a la lista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marcar a v como visitado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para cada vértice w adyacente a v en G hacer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	si w no esta visitado entonces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AR" sz="2000" noProof="0" dirty="0">
                <a:solidFill>
                  <a:schemeClr val="tx1"/>
                </a:solidFill>
              </a:rPr>
              <a:t>			</a:t>
            </a:r>
            <a:r>
              <a:rPr lang="es-AR" sz="2000" b="1" noProof="0" dirty="0" err="1">
                <a:solidFill>
                  <a:schemeClr val="tx1"/>
                </a:solidFill>
              </a:rPr>
              <a:t>PartesConexasDFS</a:t>
            </a:r>
            <a:r>
              <a:rPr lang="es-AR" sz="2000" noProof="0" dirty="0">
                <a:solidFill>
                  <a:schemeClr val="tx1"/>
                </a:solidFill>
              </a:rPr>
              <a:t>( G, w, lista)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472CDC5A-BD4E-CCC3-9352-5667413BE4B6}"/>
              </a:ext>
            </a:extLst>
          </p:cNvPr>
          <p:cNvSpPr/>
          <p:nvPr/>
        </p:nvSpPr>
        <p:spPr>
          <a:xfrm>
            <a:off x="7860886" y="4130113"/>
            <a:ext cx="753979" cy="721895"/>
          </a:xfrm>
          <a:prstGeom prst="ellipse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a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ED610F9-3D90-BF14-303B-C1DFC593484B}"/>
              </a:ext>
            </a:extLst>
          </p:cNvPr>
          <p:cNvSpPr/>
          <p:nvPr/>
        </p:nvSpPr>
        <p:spPr>
          <a:xfrm>
            <a:off x="10215145" y="4130114"/>
            <a:ext cx="753979" cy="721895"/>
          </a:xfrm>
          <a:prstGeom prst="ellipse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b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3327B2E-E567-6C8F-4BE2-D7DAE96C5EC8}"/>
              </a:ext>
            </a:extLst>
          </p:cNvPr>
          <p:cNvSpPr/>
          <p:nvPr/>
        </p:nvSpPr>
        <p:spPr>
          <a:xfrm>
            <a:off x="7860886" y="5114092"/>
            <a:ext cx="753979" cy="72189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c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6DED79C-A6AE-986F-F05A-B86AAB0250BC}"/>
              </a:ext>
            </a:extLst>
          </p:cNvPr>
          <p:cNvCxnSpPr>
            <a:cxnSpLocks/>
            <a:stCxn id="4" idx="6"/>
          </p:cNvCxnSpPr>
          <p:nvPr/>
        </p:nvCxnSpPr>
        <p:spPr>
          <a:xfrm>
            <a:off x="8614865" y="4491061"/>
            <a:ext cx="1600280" cy="0"/>
          </a:xfrm>
          <a:prstGeom prst="line">
            <a:avLst/>
          </a:prstGeom>
          <a:ln>
            <a:solidFill>
              <a:schemeClr val="accent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E964C328-4ADB-6885-C88F-F0912B403E0A}"/>
              </a:ext>
            </a:extLst>
          </p:cNvPr>
          <p:cNvSpPr/>
          <p:nvPr/>
        </p:nvSpPr>
        <p:spPr>
          <a:xfrm>
            <a:off x="7297447" y="3989596"/>
            <a:ext cx="4235116" cy="27690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9F2563A-8E4A-E2D8-DADF-B4EE4A2C076B}"/>
              </a:ext>
            </a:extLst>
          </p:cNvPr>
          <p:cNvSpPr txBox="1"/>
          <p:nvPr/>
        </p:nvSpPr>
        <p:spPr>
          <a:xfrm>
            <a:off x="11077409" y="6119545"/>
            <a:ext cx="414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G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24358519-1AE8-63CA-12D5-23D71079F4A8}"/>
              </a:ext>
            </a:extLst>
          </p:cNvPr>
          <p:cNvSpPr/>
          <p:nvPr/>
        </p:nvSpPr>
        <p:spPr>
          <a:xfrm>
            <a:off x="10215145" y="5114092"/>
            <a:ext cx="753979" cy="72189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d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3708EC1-7D9D-3505-0D17-DB0F35DB8824}"/>
              </a:ext>
            </a:extLst>
          </p:cNvPr>
          <p:cNvSpPr/>
          <p:nvPr/>
        </p:nvSpPr>
        <p:spPr>
          <a:xfrm>
            <a:off x="9116261" y="5810524"/>
            <a:ext cx="753979" cy="72189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noProof="0" dirty="0"/>
              <a:t>e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BCF456D-2A5D-C52C-A513-932813D00BB0}"/>
              </a:ext>
            </a:extLst>
          </p:cNvPr>
          <p:cNvCxnSpPr/>
          <p:nvPr/>
        </p:nvCxnSpPr>
        <p:spPr>
          <a:xfrm>
            <a:off x="8542604" y="5462292"/>
            <a:ext cx="174858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2063762-76DD-F7A0-29A3-0917E542F4BB}"/>
              </a:ext>
            </a:extLst>
          </p:cNvPr>
          <p:cNvSpPr txBox="1"/>
          <p:nvPr/>
        </p:nvSpPr>
        <p:spPr>
          <a:xfrm>
            <a:off x="5549235" y="4130113"/>
            <a:ext cx="1557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/>
              <a:t>Resultado =</a:t>
            </a:r>
          </a:p>
          <a:p>
            <a:r>
              <a:rPr lang="es-AR" noProof="0" dirty="0"/>
              <a:t>{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(1, [</a:t>
            </a:r>
            <a:r>
              <a:rPr lang="es-AR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a,b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]),</a:t>
            </a:r>
          </a:p>
          <a:p>
            <a:r>
              <a:rPr lang="es-AR" noProof="0" dirty="0"/>
              <a:t>  </a:t>
            </a:r>
            <a:r>
              <a:rPr lang="es-AR" noProof="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(2, [</a:t>
            </a:r>
            <a:r>
              <a:rPr lang="es-AR" noProof="0" dirty="0" err="1">
                <a:solidFill>
                  <a:schemeClr val="accent1">
                    <a:lumMod val="90000"/>
                    <a:lumOff val="10000"/>
                  </a:schemeClr>
                </a:solidFill>
              </a:rPr>
              <a:t>c,d</a:t>
            </a:r>
            <a:r>
              <a:rPr lang="es-AR" noProof="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]),</a:t>
            </a:r>
          </a:p>
          <a:p>
            <a:r>
              <a:rPr lang="es-AR" noProof="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(3,[e]) }</a:t>
            </a:r>
          </a:p>
        </p:txBody>
      </p:sp>
    </p:spTree>
    <p:extLst>
      <p:ext uri="{BB962C8B-B14F-4D97-AF65-F5344CB8AC3E}">
        <p14:creationId xmlns:p14="http://schemas.microsoft.com/office/powerpoint/2010/main" val="41462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CFEAC-1310-D3F9-2167-B0F113B2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/>
              <a:t>Implementación en Java (Con mapeo visitados)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41060B-FA34-856D-D781-91799D9B8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52" y="1997839"/>
            <a:ext cx="6642568" cy="437552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sz="1600" noProof="0" dirty="0" err="1"/>
              <a:t>private</a:t>
            </a:r>
            <a:r>
              <a:rPr lang="es-AR" sz="1600" noProof="0" dirty="0"/>
              <a:t> </a:t>
            </a:r>
            <a:r>
              <a:rPr lang="es-AR" sz="1600" noProof="0" dirty="0" err="1"/>
              <a:t>Map</a:t>
            </a:r>
            <a:r>
              <a:rPr lang="es-AR" sz="1600" noProof="0" dirty="0"/>
              <a:t>&lt;</a:t>
            </a:r>
            <a:r>
              <a:rPr lang="es-AR" sz="1600" noProof="0" dirty="0" err="1"/>
              <a:t>Integer</a:t>
            </a:r>
            <a:r>
              <a:rPr lang="es-AR" sz="1600" noProof="0" dirty="0"/>
              <a:t>, </a:t>
            </a:r>
            <a:r>
              <a:rPr lang="es-AR" sz="1600" noProof="0" dirty="0" err="1"/>
              <a:t>PositionList</a:t>
            </a:r>
            <a:r>
              <a:rPr lang="es-AR" sz="1600" noProof="0" dirty="0"/>
              <a:t>&lt;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&lt;V&gt;&gt; </a:t>
            </a:r>
            <a:r>
              <a:rPr lang="es-AR" sz="1600" noProof="0" dirty="0" err="1"/>
              <a:t>PartesConexas</a:t>
            </a:r>
            <a:r>
              <a:rPr lang="es-AR" sz="1600" noProof="0" dirty="0"/>
              <a:t>(</a:t>
            </a:r>
            <a:r>
              <a:rPr lang="es-AR" sz="1600" noProof="0" dirty="0" err="1"/>
              <a:t>Graph</a:t>
            </a:r>
            <a:r>
              <a:rPr lang="es-AR" sz="1600" noProof="0" dirty="0"/>
              <a:t>&lt;V,E&gt; G) {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/>
              <a:t>Map</a:t>
            </a:r>
            <a:r>
              <a:rPr lang="es-AR" sz="1600" noProof="0" dirty="0"/>
              <a:t>&lt;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&lt;V&gt;, </a:t>
            </a:r>
            <a:r>
              <a:rPr lang="es-AR" sz="1600" noProof="0" dirty="0" err="1"/>
              <a:t>Boolean</a:t>
            </a:r>
            <a:r>
              <a:rPr lang="es-AR" sz="1600" noProof="0" dirty="0"/>
              <a:t>&gt;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visitados</a:t>
            </a:r>
            <a:r>
              <a:rPr lang="es-AR" sz="1600" noProof="0" dirty="0"/>
              <a:t>= new </a:t>
            </a:r>
            <a:r>
              <a:rPr lang="es-AR" sz="1600" noProof="0" dirty="0" err="1"/>
              <a:t>OpenHashMap</a:t>
            </a:r>
            <a:r>
              <a:rPr lang="es-AR" sz="1600" noProof="0" dirty="0"/>
              <a:t>&lt;&gt; ();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/>
              <a:t>int</a:t>
            </a:r>
            <a:r>
              <a:rPr lang="es-AR" sz="1600" noProof="0" dirty="0"/>
              <a:t>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parte</a:t>
            </a:r>
            <a:r>
              <a:rPr lang="es-AR" sz="1600" noProof="0" dirty="0"/>
              <a:t> = 0;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/>
              <a:t>Map</a:t>
            </a:r>
            <a:r>
              <a:rPr lang="es-AR" sz="1600" noProof="0" dirty="0"/>
              <a:t>&lt;</a:t>
            </a:r>
            <a:r>
              <a:rPr lang="es-AR" sz="1600" noProof="0" dirty="0" err="1"/>
              <a:t>Integer</a:t>
            </a:r>
            <a:r>
              <a:rPr lang="es-AR" sz="1600" noProof="0" dirty="0"/>
              <a:t>, </a:t>
            </a:r>
            <a:r>
              <a:rPr lang="es-AR" sz="1600" noProof="0" dirty="0" err="1"/>
              <a:t>PositionList</a:t>
            </a:r>
            <a:r>
              <a:rPr lang="es-AR" sz="1600" noProof="0" dirty="0"/>
              <a:t>&lt;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&lt;V&gt;&gt;&gt;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resultado</a:t>
            </a:r>
            <a:r>
              <a:rPr lang="es-AR" sz="1600" noProof="0" dirty="0"/>
              <a:t> = new </a:t>
            </a:r>
            <a:r>
              <a:rPr lang="es-AR" sz="1600" noProof="0" dirty="0" err="1"/>
              <a:t>OpenHashMap</a:t>
            </a:r>
            <a:r>
              <a:rPr lang="es-AR" sz="1600" noProof="0" dirty="0"/>
              <a:t>&lt;&gt;(); 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>
                <a:solidFill>
                  <a:schemeClr val="accent2"/>
                </a:solidFill>
              </a:rPr>
              <a:t>for</a:t>
            </a:r>
            <a:r>
              <a:rPr lang="es-AR" sz="1600" noProof="0" dirty="0"/>
              <a:t>(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</a:t>
            </a:r>
            <a:r>
              <a:rPr lang="es-AR" sz="1600" noProof="0" dirty="0"/>
              <a:t>: </a:t>
            </a:r>
            <a:r>
              <a:rPr lang="es-AR" sz="1600" noProof="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</a:t>
            </a:r>
            <a:r>
              <a:rPr lang="es-AR" sz="1600" noProof="0" dirty="0" err="1"/>
              <a:t>.vertices</a:t>
            </a:r>
            <a:r>
              <a:rPr lang="es-AR" sz="1600" noProof="0" dirty="0"/>
              <a:t>() ) {</a:t>
            </a:r>
          </a:p>
          <a:p>
            <a:pPr marL="0" indent="0">
              <a:buNone/>
            </a:pPr>
            <a:r>
              <a:rPr lang="es-AR" sz="1600" noProof="0" dirty="0"/>
              <a:t>		</a:t>
            </a:r>
            <a:r>
              <a:rPr lang="es-AR" sz="1600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visitados</a:t>
            </a:r>
            <a:r>
              <a:rPr lang="es-AR" sz="1600" noProof="0" dirty="0" err="1"/>
              <a:t>.put</a:t>
            </a:r>
            <a:r>
              <a:rPr lang="es-AR" sz="1600" noProof="0" dirty="0"/>
              <a:t>(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v,</a:t>
            </a:r>
            <a:r>
              <a:rPr lang="es-AR" sz="1600" noProof="0" dirty="0"/>
              <a:t> false); }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>
                <a:solidFill>
                  <a:schemeClr val="accent2"/>
                </a:solidFill>
              </a:rPr>
              <a:t>for</a:t>
            </a:r>
            <a:r>
              <a:rPr lang="es-AR" sz="1600" noProof="0" dirty="0"/>
              <a:t>(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</a:t>
            </a:r>
            <a:r>
              <a:rPr lang="es-AR" sz="1600" noProof="0" dirty="0"/>
              <a:t> : </a:t>
            </a:r>
            <a:r>
              <a:rPr lang="es-AR" sz="1600" noProof="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</a:t>
            </a:r>
            <a:r>
              <a:rPr lang="es-AR" sz="1600" noProof="0" dirty="0" err="1"/>
              <a:t>.vertices</a:t>
            </a:r>
            <a:r>
              <a:rPr lang="es-AR" sz="1600" noProof="0" dirty="0"/>
              <a:t>()) {</a:t>
            </a:r>
          </a:p>
          <a:p>
            <a:pPr marL="0" indent="0">
              <a:buNone/>
            </a:pPr>
            <a:r>
              <a:rPr lang="es-AR" sz="1600" noProof="0" dirty="0"/>
              <a:t>		</a:t>
            </a:r>
            <a:r>
              <a:rPr lang="es-AR" sz="1600" noProof="0" dirty="0" err="1">
                <a:solidFill>
                  <a:schemeClr val="accent2"/>
                </a:solidFill>
              </a:rPr>
              <a:t>if</a:t>
            </a:r>
            <a:r>
              <a:rPr lang="es-AR" sz="1600" noProof="0" dirty="0"/>
              <a:t>(!</a:t>
            </a:r>
            <a:r>
              <a:rPr lang="es-AR" sz="1600" noProof="0" dirty="0" err="1"/>
              <a:t>visitados.get</a:t>
            </a:r>
            <a:r>
              <a:rPr lang="es-AR" sz="1600" noProof="0" dirty="0"/>
              <a:t>(v)){</a:t>
            </a:r>
          </a:p>
          <a:p>
            <a:pPr marL="0" indent="0">
              <a:buNone/>
            </a:pPr>
            <a:r>
              <a:rPr lang="es-AR" sz="1600" noProof="0" dirty="0"/>
              <a:t>			</a:t>
            </a:r>
            <a:r>
              <a:rPr lang="es-AR" sz="1600" noProof="0" dirty="0" err="1"/>
              <a:t>PositionList</a:t>
            </a:r>
            <a:r>
              <a:rPr lang="es-AR" sz="1600" noProof="0" dirty="0"/>
              <a:t> &lt;</a:t>
            </a:r>
            <a:r>
              <a:rPr lang="es-AR" sz="1600" noProof="0" dirty="0" err="1"/>
              <a:t>Vertex</a:t>
            </a:r>
            <a:r>
              <a:rPr lang="es-AR" sz="1600" noProof="0" dirty="0"/>
              <a:t>&lt;V&gt;&gt; 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lista</a:t>
            </a:r>
            <a:r>
              <a:rPr lang="es-AR" sz="1600" noProof="0" dirty="0"/>
              <a:t> = new </a:t>
            </a:r>
            <a:r>
              <a:rPr lang="es-AR" sz="1600" noProof="0" dirty="0" err="1"/>
              <a:t>DoubleLinkedList</a:t>
            </a:r>
            <a:r>
              <a:rPr lang="es-AR" sz="1600" noProof="0" dirty="0"/>
              <a:t>&lt;&gt;();</a:t>
            </a:r>
          </a:p>
          <a:p>
            <a:pPr marL="0" indent="0">
              <a:buNone/>
            </a:pPr>
            <a:r>
              <a:rPr lang="es-AR" sz="1600" noProof="0" dirty="0"/>
              <a:t>			</a:t>
            </a:r>
            <a:r>
              <a:rPr lang="es-AR" sz="1600" noProof="0" dirty="0" err="1"/>
              <a:t>PartesConexasDFS</a:t>
            </a:r>
            <a:r>
              <a:rPr lang="es-AR" sz="1600" noProof="0" dirty="0"/>
              <a:t>(</a:t>
            </a:r>
            <a:r>
              <a:rPr lang="es-AR" sz="1600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G, v, visitados, lista</a:t>
            </a:r>
            <a:r>
              <a:rPr lang="es-AR" sz="1600" noProof="0" dirty="0"/>
              <a:t>);</a:t>
            </a:r>
          </a:p>
          <a:p>
            <a:pPr marL="0" indent="0">
              <a:buNone/>
            </a:pPr>
            <a:r>
              <a:rPr lang="es-AR" sz="1600" noProof="0" dirty="0"/>
              <a:t>			</a:t>
            </a:r>
            <a:r>
              <a:rPr lang="es-AR" sz="1600" noProof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parte</a:t>
            </a:r>
            <a:r>
              <a:rPr lang="es-AR" sz="1600" noProof="0" dirty="0"/>
              <a:t>++;</a:t>
            </a:r>
          </a:p>
          <a:p>
            <a:pPr marL="0" indent="0">
              <a:buNone/>
            </a:pPr>
            <a:r>
              <a:rPr lang="es-AR" sz="1600" noProof="0" dirty="0"/>
              <a:t>			</a:t>
            </a:r>
            <a:r>
              <a:rPr lang="es-AR" sz="1600" noProof="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resultado.</a:t>
            </a:r>
            <a:r>
              <a:rPr lang="es-AR" sz="1600" noProof="0" dirty="0" err="1"/>
              <a:t>put</a:t>
            </a:r>
            <a:r>
              <a:rPr lang="es-AR" sz="1600" noProof="0" dirty="0"/>
              <a:t>(</a:t>
            </a:r>
            <a:r>
              <a:rPr lang="es-AR" sz="1600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parte,lista</a:t>
            </a:r>
            <a:r>
              <a:rPr lang="es-AR" sz="1600" noProof="0" dirty="0"/>
              <a:t>);}</a:t>
            </a:r>
          </a:p>
          <a:p>
            <a:pPr marL="0" indent="0">
              <a:buNone/>
            </a:pPr>
            <a:r>
              <a:rPr lang="es-AR" sz="1600" noProof="0" dirty="0"/>
              <a:t>	}</a:t>
            </a:r>
          </a:p>
          <a:p>
            <a:pPr marL="0" indent="0">
              <a:buNone/>
            </a:pPr>
            <a:r>
              <a:rPr lang="es-AR" sz="1600" noProof="0" dirty="0"/>
              <a:t>	</a:t>
            </a:r>
            <a:r>
              <a:rPr lang="es-AR" sz="1600" noProof="0" dirty="0" err="1">
                <a:solidFill>
                  <a:schemeClr val="accent2"/>
                </a:solidFill>
              </a:rPr>
              <a:t>return</a:t>
            </a:r>
            <a:r>
              <a:rPr lang="es-AR" sz="1600" noProof="0" dirty="0"/>
              <a:t> resultado;}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7284B3-068F-5957-846E-E85EF8194335}"/>
              </a:ext>
            </a:extLst>
          </p:cNvPr>
          <p:cNvSpPr txBox="1"/>
          <p:nvPr/>
        </p:nvSpPr>
        <p:spPr>
          <a:xfrm>
            <a:off x="6986016" y="1997839"/>
            <a:ext cx="5102352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AR" noProof="0" dirty="0" err="1"/>
              <a:t>private</a:t>
            </a:r>
            <a:r>
              <a:rPr lang="es-AR" noProof="0" dirty="0"/>
              <a:t> </a:t>
            </a:r>
            <a:r>
              <a:rPr lang="es-AR" noProof="0" dirty="0" err="1"/>
              <a:t>void</a:t>
            </a:r>
            <a:r>
              <a:rPr lang="es-AR" noProof="0" dirty="0"/>
              <a:t> </a:t>
            </a:r>
            <a:r>
              <a:rPr lang="es-AR" noProof="0" dirty="0" err="1"/>
              <a:t>PartesConexasDFS</a:t>
            </a:r>
            <a:r>
              <a:rPr lang="es-AR" noProof="0" dirty="0"/>
              <a:t> (</a:t>
            </a:r>
            <a:r>
              <a:rPr lang="es-AR" noProof="0" dirty="0" err="1"/>
              <a:t>Graph</a:t>
            </a:r>
            <a:r>
              <a:rPr lang="es-AR" noProof="0" dirty="0"/>
              <a:t>&lt;V,E&gt;G, </a:t>
            </a:r>
            <a:r>
              <a:rPr lang="es-AR" noProof="0" dirty="0" err="1"/>
              <a:t>Vertex</a:t>
            </a:r>
            <a:r>
              <a:rPr lang="es-AR" noProof="0" dirty="0"/>
              <a:t>&lt;V&gt; v, </a:t>
            </a:r>
            <a:r>
              <a:rPr lang="es-AR" noProof="0" dirty="0" err="1"/>
              <a:t>Map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&lt;V&gt;, </a:t>
            </a:r>
            <a:r>
              <a:rPr lang="es-AR" noProof="0" dirty="0" err="1"/>
              <a:t>Boolean</a:t>
            </a:r>
            <a:r>
              <a:rPr lang="es-AR" noProof="0" dirty="0"/>
              <a:t>&gt; visitados, </a:t>
            </a:r>
            <a:r>
              <a:rPr lang="es-AR" noProof="0" dirty="0" err="1"/>
              <a:t>PositionList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&lt;V&gt;&gt; lista) {</a:t>
            </a:r>
          </a:p>
          <a:p>
            <a:r>
              <a:rPr lang="es-AR" noProof="0" dirty="0"/>
              <a:t>	</a:t>
            </a:r>
            <a:r>
              <a:rPr lang="es-AR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lista</a:t>
            </a:r>
            <a:r>
              <a:rPr lang="es-AR" noProof="0" dirty="0" err="1"/>
              <a:t>.addLast</a:t>
            </a:r>
            <a:r>
              <a:rPr lang="es-AR" noProof="0" dirty="0"/>
              <a:t>(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</a:t>
            </a:r>
            <a:r>
              <a:rPr lang="es-AR" noProof="0" dirty="0"/>
              <a:t>);</a:t>
            </a:r>
          </a:p>
          <a:p>
            <a:r>
              <a:rPr lang="es-AR" noProof="0" dirty="0"/>
              <a:t>	</a:t>
            </a:r>
            <a:r>
              <a:rPr lang="es-AR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visitados</a:t>
            </a:r>
            <a:r>
              <a:rPr lang="es-AR" noProof="0" dirty="0" err="1"/>
              <a:t>.put</a:t>
            </a:r>
            <a:r>
              <a:rPr lang="es-AR" noProof="0" dirty="0"/>
              <a:t>(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v, </a:t>
            </a:r>
            <a:r>
              <a:rPr lang="es-AR" noProof="0" dirty="0"/>
              <a:t>true); </a:t>
            </a:r>
          </a:p>
          <a:p>
            <a:r>
              <a:rPr lang="es-AR" noProof="0" dirty="0"/>
              <a:t>	</a:t>
            </a:r>
            <a:r>
              <a:rPr lang="es-AR" noProof="0" dirty="0" err="1">
                <a:solidFill>
                  <a:schemeClr val="accent2"/>
                </a:solidFill>
              </a:rPr>
              <a:t>for</a:t>
            </a:r>
            <a:r>
              <a:rPr lang="es-AR" noProof="0" dirty="0"/>
              <a:t>(Edge&lt;E&gt;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arco </a:t>
            </a:r>
            <a:r>
              <a:rPr lang="es-AR" noProof="0" dirty="0"/>
              <a:t>: </a:t>
            </a:r>
            <a:r>
              <a:rPr lang="es-AR" noProof="0" dirty="0" err="1"/>
              <a:t>G.incidentEdges</a:t>
            </a:r>
            <a:r>
              <a:rPr lang="es-AR" noProof="0" dirty="0"/>
              <a:t>(v)) {</a:t>
            </a:r>
          </a:p>
          <a:p>
            <a:r>
              <a:rPr lang="es-AR" noProof="0" dirty="0"/>
              <a:t>		</a:t>
            </a:r>
            <a:r>
              <a:rPr lang="es-AR" noProof="0" dirty="0" err="1"/>
              <a:t>Vertex</a:t>
            </a:r>
            <a:r>
              <a:rPr lang="es-AR" noProof="0" dirty="0"/>
              <a:t>&lt;V&gt;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w</a:t>
            </a:r>
            <a:r>
              <a:rPr lang="es-AR" noProof="0" dirty="0"/>
              <a:t>= </a:t>
            </a:r>
            <a:r>
              <a:rPr lang="es-AR" noProof="0" dirty="0" err="1"/>
              <a:t>G.opposite</a:t>
            </a:r>
            <a:r>
              <a:rPr lang="es-AR" noProof="0" dirty="0"/>
              <a:t>(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v, arco</a:t>
            </a:r>
            <a:r>
              <a:rPr lang="es-AR" noProof="0" dirty="0"/>
              <a:t>);</a:t>
            </a:r>
          </a:p>
          <a:p>
            <a:r>
              <a:rPr lang="es-AR" noProof="0" dirty="0"/>
              <a:t>		</a:t>
            </a:r>
            <a:r>
              <a:rPr lang="es-AR" noProof="0" dirty="0" err="1">
                <a:solidFill>
                  <a:schemeClr val="accent2"/>
                </a:solidFill>
              </a:rPr>
              <a:t>if</a:t>
            </a:r>
            <a:r>
              <a:rPr lang="es-AR" noProof="0" dirty="0"/>
              <a:t>(!</a:t>
            </a:r>
            <a:r>
              <a:rPr lang="es-AR" noProof="0" dirty="0" err="1"/>
              <a:t>visitados.get</a:t>
            </a:r>
            <a:r>
              <a:rPr lang="es-AR" noProof="0" dirty="0"/>
              <a:t>(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w</a:t>
            </a:r>
            <a:r>
              <a:rPr lang="es-AR" noProof="0" dirty="0"/>
              <a:t>)) {</a:t>
            </a:r>
          </a:p>
          <a:p>
            <a:r>
              <a:rPr lang="es-AR" noProof="0" dirty="0"/>
              <a:t>		     </a:t>
            </a:r>
            <a:r>
              <a:rPr lang="es-AR" noProof="0" dirty="0" err="1"/>
              <a:t>PartesConexasDFS</a:t>
            </a:r>
            <a:r>
              <a:rPr lang="es-AR" noProof="0" dirty="0"/>
              <a:t>(</a:t>
            </a:r>
            <a:r>
              <a:rPr lang="es-AR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G,v,visitados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, lista</a:t>
            </a:r>
            <a:r>
              <a:rPr lang="es-AR" noProof="0" dirty="0"/>
              <a:t>);}</a:t>
            </a:r>
          </a:p>
          <a:p>
            <a:r>
              <a:rPr lang="es-AR" noProof="0" dirty="0"/>
              <a:t>	}</a:t>
            </a:r>
          </a:p>
          <a:p>
            <a:r>
              <a:rPr lang="es-AR" noProof="0" dirty="0"/>
              <a:t>}</a:t>
            </a:r>
          </a:p>
          <a:p>
            <a:r>
              <a:rPr lang="es-AR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04882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6041C-2A9D-C407-523B-5CA9AA1C3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C15797-2EA5-0DD6-EA6E-6C925F16C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 err="1"/>
              <a:t>Analisis</a:t>
            </a:r>
            <a:r>
              <a:rPr lang="es-AR" noProof="0" dirty="0"/>
              <a:t> de la complejidad de la solución (DFS)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A7CE9E-2D3C-C03E-A394-FE8BB84D0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897255"/>
            <a:ext cx="7360920" cy="46589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AR" noProof="0" dirty="0" err="1"/>
              <a:t>private</a:t>
            </a:r>
            <a:r>
              <a:rPr lang="es-AR" noProof="0" dirty="0"/>
              <a:t> </a:t>
            </a:r>
            <a:r>
              <a:rPr lang="es-AR" noProof="0" dirty="0" err="1"/>
              <a:t>int</a:t>
            </a:r>
            <a:r>
              <a:rPr lang="es-AR" noProof="0" dirty="0"/>
              <a:t> </a:t>
            </a:r>
            <a:r>
              <a:rPr lang="es-AR" noProof="0" dirty="0" err="1"/>
              <a:t>PartesConexas</a:t>
            </a:r>
            <a:r>
              <a:rPr lang="es-AR" noProof="0" dirty="0"/>
              <a:t>(</a:t>
            </a:r>
            <a:r>
              <a:rPr lang="es-AR" noProof="0" dirty="0" err="1"/>
              <a:t>Graph</a:t>
            </a:r>
            <a:r>
              <a:rPr lang="es-AR" noProof="0" dirty="0"/>
              <a:t>&lt;V,E&gt; G) {</a:t>
            </a:r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Map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&lt;V&gt;, </a:t>
            </a:r>
            <a:r>
              <a:rPr lang="es-AR" noProof="0" dirty="0" err="1"/>
              <a:t>Boolean</a:t>
            </a:r>
            <a:r>
              <a:rPr lang="es-AR" noProof="0" dirty="0"/>
              <a:t>&gt; visitados= new </a:t>
            </a:r>
            <a:r>
              <a:rPr lang="es-AR" noProof="0" dirty="0" err="1"/>
              <a:t>OpenHashMap</a:t>
            </a:r>
            <a:r>
              <a:rPr lang="es-AR" noProof="0" dirty="0"/>
              <a:t>&lt;&gt; ();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//C1</a:t>
            </a:r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int</a:t>
            </a:r>
            <a:r>
              <a:rPr lang="es-AR" noProof="0" dirty="0"/>
              <a:t> parte = 0;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//C2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Map</a:t>
            </a:r>
            <a:r>
              <a:rPr lang="es-AR" noProof="0" dirty="0"/>
              <a:t>&lt;</a:t>
            </a:r>
            <a:r>
              <a:rPr lang="es-AR" noProof="0" dirty="0" err="1"/>
              <a:t>Integer</a:t>
            </a:r>
            <a:r>
              <a:rPr lang="es-AR" noProof="0" dirty="0"/>
              <a:t>, </a:t>
            </a:r>
            <a:r>
              <a:rPr lang="es-AR" noProof="0" dirty="0" err="1"/>
              <a:t>PositionList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&lt;V&gt;&gt;&gt; resultado = new </a:t>
            </a:r>
            <a:r>
              <a:rPr lang="es-AR" noProof="0" dirty="0" err="1"/>
              <a:t>OpenHashMap</a:t>
            </a:r>
            <a:r>
              <a:rPr lang="es-AR" noProof="0" dirty="0"/>
              <a:t>&lt;&gt;();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//C3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for</a:t>
            </a:r>
            <a:r>
              <a:rPr lang="es-AR" noProof="0" dirty="0"/>
              <a:t>(</a:t>
            </a:r>
            <a:r>
              <a:rPr lang="es-AR" noProof="0" dirty="0" err="1"/>
              <a:t>Vertex</a:t>
            </a:r>
            <a:r>
              <a:rPr lang="es-AR" noProof="0" dirty="0"/>
              <a:t>&lt;V&gt; v: </a:t>
            </a:r>
            <a:r>
              <a:rPr lang="es-AR" noProof="0" dirty="0" err="1"/>
              <a:t>G.vertices</a:t>
            </a:r>
            <a:r>
              <a:rPr lang="es-AR" noProof="0" dirty="0"/>
              <a:t>() ) { 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noProof="0" dirty="0" err="1"/>
              <a:t>visitados.put</a:t>
            </a:r>
            <a:r>
              <a:rPr lang="es-AR" noProof="0" dirty="0"/>
              <a:t>(v, false); }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 C4 * n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for</a:t>
            </a:r>
            <a:r>
              <a:rPr lang="es-AR" noProof="0" dirty="0"/>
              <a:t>(</a:t>
            </a:r>
            <a:r>
              <a:rPr lang="es-AR" noProof="0" dirty="0" err="1"/>
              <a:t>Vertex</a:t>
            </a:r>
            <a:r>
              <a:rPr lang="es-AR" noProof="0" dirty="0"/>
              <a:t>&lt;V&gt; v : </a:t>
            </a:r>
            <a:r>
              <a:rPr lang="es-AR" noProof="0" dirty="0" err="1"/>
              <a:t>G.vertices</a:t>
            </a:r>
            <a:r>
              <a:rPr lang="es-AR" noProof="0" dirty="0"/>
              <a:t>()) { </a:t>
            </a:r>
          </a:p>
          <a:p>
            <a:pPr marL="0" indent="0">
              <a:buNone/>
            </a:pPr>
            <a:r>
              <a:rPr lang="es-AR" noProof="0" dirty="0"/>
              <a:t>		</a:t>
            </a:r>
            <a:r>
              <a:rPr lang="es-AR" noProof="0" dirty="0" err="1"/>
              <a:t>if</a:t>
            </a:r>
            <a:r>
              <a:rPr lang="es-AR" noProof="0" dirty="0"/>
              <a:t>(!</a:t>
            </a:r>
            <a:r>
              <a:rPr lang="es-AR" noProof="0" dirty="0" err="1"/>
              <a:t>visitados.get</a:t>
            </a:r>
            <a:r>
              <a:rPr lang="es-AR" noProof="0" dirty="0"/>
              <a:t>(v)){ 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//C5 * n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		</a:t>
            </a:r>
            <a:r>
              <a:rPr lang="es-AR" noProof="0" dirty="0" err="1"/>
              <a:t>PositionList</a:t>
            </a:r>
            <a:r>
              <a:rPr lang="es-AR" noProof="0" dirty="0"/>
              <a:t> &lt;</a:t>
            </a:r>
            <a:r>
              <a:rPr lang="es-AR" noProof="0" dirty="0" err="1"/>
              <a:t>Vertex</a:t>
            </a:r>
            <a:r>
              <a:rPr lang="es-AR" noProof="0" dirty="0"/>
              <a:t>&lt;V&gt;&gt; lista = new </a:t>
            </a:r>
            <a:r>
              <a:rPr lang="es-AR" noProof="0" dirty="0" err="1"/>
              <a:t>DoubleLinkedList</a:t>
            </a:r>
            <a:r>
              <a:rPr lang="es-AR" noProof="0" dirty="0"/>
              <a:t>&lt;&gt;();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//C6 * c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		</a:t>
            </a:r>
            <a:r>
              <a:rPr lang="es-AR" noProof="0" dirty="0" err="1"/>
              <a:t>PartesConexasDFS</a:t>
            </a:r>
            <a:r>
              <a:rPr lang="es-AR" noProof="0" dirty="0"/>
              <a:t>(G, v, visitados, lista);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 </a:t>
            </a:r>
            <a:r>
              <a:rPr lang="es-AR" noProof="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T_dfs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		parte++;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//C7 * c</a:t>
            </a:r>
            <a:endParaRPr lang="es-AR" noProof="0" dirty="0"/>
          </a:p>
          <a:p>
            <a:pPr marL="0" indent="0">
              <a:buNone/>
            </a:pPr>
            <a:r>
              <a:rPr lang="es-AR" noProof="0" dirty="0"/>
              <a:t>			</a:t>
            </a:r>
            <a:r>
              <a:rPr lang="es-AR" noProof="0" dirty="0" err="1"/>
              <a:t>resultado.put</a:t>
            </a:r>
            <a:r>
              <a:rPr lang="es-AR" noProof="0" dirty="0"/>
              <a:t>(</a:t>
            </a:r>
            <a:r>
              <a:rPr lang="es-AR" noProof="0" dirty="0" err="1"/>
              <a:t>parte,lista</a:t>
            </a:r>
            <a:r>
              <a:rPr lang="es-AR" noProof="0" dirty="0">
                <a:solidFill>
                  <a:schemeClr val="tx1"/>
                </a:solidFill>
              </a:rPr>
              <a:t>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//C8* c</a:t>
            </a:r>
            <a:r>
              <a:rPr lang="es-AR" noProof="0" dirty="0">
                <a:solidFill>
                  <a:schemeClr val="tx1"/>
                </a:solidFill>
              </a:rPr>
              <a:t>}}</a:t>
            </a:r>
            <a:r>
              <a:rPr lang="es-AR" noProof="0" dirty="0"/>
              <a:t> </a:t>
            </a:r>
          </a:p>
          <a:p>
            <a:pPr marL="0" indent="0">
              <a:buNone/>
            </a:pPr>
            <a:r>
              <a:rPr lang="es-AR" noProof="0" dirty="0"/>
              <a:t>	</a:t>
            </a:r>
            <a:r>
              <a:rPr lang="es-AR" noProof="0" dirty="0" err="1"/>
              <a:t>return</a:t>
            </a:r>
            <a:r>
              <a:rPr lang="es-AR" noProof="0" dirty="0"/>
              <a:t> resultado;}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DEEEBE-7E31-C0F5-16BE-12313257E273}"/>
              </a:ext>
            </a:extLst>
          </p:cNvPr>
          <p:cNvSpPr txBox="1"/>
          <p:nvPr/>
        </p:nvSpPr>
        <p:spPr>
          <a:xfrm>
            <a:off x="7397496" y="2820585"/>
            <a:ext cx="4663440" cy="34778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2000" dirty="0" err="1">
                <a:solidFill>
                  <a:schemeClr val="bg1"/>
                </a:solidFill>
              </a:rPr>
              <a:t>T</a:t>
            </a:r>
            <a:r>
              <a:rPr lang="es-AR" sz="2000" baseline="-25000" dirty="0" err="1">
                <a:solidFill>
                  <a:schemeClr val="bg1"/>
                </a:solidFill>
              </a:rPr>
              <a:t>total</a:t>
            </a:r>
            <a:r>
              <a:rPr lang="es-AR" sz="2000" baseline="-25000" dirty="0">
                <a:solidFill>
                  <a:schemeClr val="bg1"/>
                </a:solidFill>
              </a:rPr>
              <a:t> </a:t>
            </a:r>
            <a:r>
              <a:rPr lang="es-AR" sz="2000" noProof="0" dirty="0">
                <a:solidFill>
                  <a:schemeClr val="bg1"/>
                </a:solidFill>
              </a:rPr>
              <a:t>= </a:t>
            </a:r>
            <a:r>
              <a:rPr lang="es-AR" sz="2000" dirty="0" err="1">
                <a:solidFill>
                  <a:schemeClr val="bg1"/>
                </a:solidFill>
              </a:rPr>
              <a:t>T</a:t>
            </a:r>
            <a:r>
              <a:rPr lang="es-AR" sz="2000" baseline="-25000" dirty="0" err="1">
                <a:solidFill>
                  <a:schemeClr val="bg1"/>
                </a:solidFill>
              </a:rPr>
              <a:t>inicio</a:t>
            </a:r>
            <a:r>
              <a:rPr lang="es-AR" sz="2000" baseline="-25000" dirty="0">
                <a:solidFill>
                  <a:schemeClr val="bg1"/>
                </a:solidFill>
              </a:rPr>
              <a:t> </a:t>
            </a:r>
            <a:r>
              <a:rPr lang="es-AR" sz="2000" noProof="0" dirty="0">
                <a:solidFill>
                  <a:schemeClr val="bg1"/>
                </a:solidFill>
              </a:rPr>
              <a:t>+ </a:t>
            </a:r>
            <a:r>
              <a:rPr lang="es-AR" sz="2000" dirty="0">
                <a:solidFill>
                  <a:schemeClr val="bg1"/>
                </a:solidFill>
              </a:rPr>
              <a:t>T</a:t>
            </a:r>
            <a:r>
              <a:rPr lang="es-AR" sz="2000" baseline="-25000" dirty="0">
                <a:solidFill>
                  <a:schemeClr val="bg1"/>
                </a:solidFill>
              </a:rPr>
              <a:t>bucle1 </a:t>
            </a:r>
            <a:r>
              <a:rPr lang="es-AR" sz="2000" noProof="0" dirty="0">
                <a:solidFill>
                  <a:schemeClr val="bg1"/>
                </a:solidFill>
              </a:rPr>
              <a:t>+</a:t>
            </a:r>
            <a:r>
              <a:rPr lang="es-AR" sz="2000" dirty="0">
                <a:solidFill>
                  <a:schemeClr val="bg1"/>
                </a:solidFill>
              </a:rPr>
              <a:t> T</a:t>
            </a:r>
            <a:r>
              <a:rPr lang="es-AR" sz="2000" baseline="-25000" dirty="0">
                <a:solidFill>
                  <a:schemeClr val="bg1"/>
                </a:solidFill>
              </a:rPr>
              <a:t>bucle2 </a:t>
            </a:r>
          </a:p>
          <a:p>
            <a:r>
              <a:rPr lang="es-AR" sz="2000" dirty="0" err="1">
                <a:solidFill>
                  <a:schemeClr val="bg1"/>
                </a:solidFill>
              </a:rPr>
              <a:t>T</a:t>
            </a:r>
            <a:r>
              <a:rPr lang="es-AR" sz="2000" baseline="-25000" dirty="0" err="1">
                <a:solidFill>
                  <a:schemeClr val="bg1"/>
                </a:solidFill>
              </a:rPr>
              <a:t>inicio</a:t>
            </a:r>
            <a:r>
              <a:rPr lang="es-AR" sz="2000" baseline="-25000" dirty="0">
                <a:solidFill>
                  <a:schemeClr val="bg1"/>
                </a:solidFill>
              </a:rPr>
              <a:t> </a:t>
            </a:r>
            <a:r>
              <a:rPr lang="es-AR" sz="2000" noProof="0" dirty="0">
                <a:solidFill>
                  <a:schemeClr val="bg1"/>
                </a:solidFill>
              </a:rPr>
              <a:t>= C1+C2+C3= O(1)</a:t>
            </a:r>
          </a:p>
          <a:p>
            <a:r>
              <a:rPr lang="es-AR" sz="2000" dirty="0">
                <a:solidFill>
                  <a:schemeClr val="bg1"/>
                </a:solidFill>
              </a:rPr>
              <a:t>T</a:t>
            </a:r>
            <a:r>
              <a:rPr lang="es-AR" sz="2000" baseline="-25000" dirty="0">
                <a:solidFill>
                  <a:schemeClr val="bg1"/>
                </a:solidFill>
              </a:rPr>
              <a:t>bucle1 </a:t>
            </a:r>
            <a:r>
              <a:rPr lang="es-AR" sz="2000" noProof="0" dirty="0">
                <a:solidFill>
                  <a:schemeClr val="bg1"/>
                </a:solidFill>
              </a:rPr>
              <a:t>= C4 * n = O(n)</a:t>
            </a:r>
          </a:p>
          <a:p>
            <a:r>
              <a:rPr lang="es-AR" sz="2000" dirty="0">
                <a:solidFill>
                  <a:schemeClr val="bg1"/>
                </a:solidFill>
              </a:rPr>
              <a:t>T</a:t>
            </a:r>
            <a:r>
              <a:rPr lang="es-AR" sz="2000" baseline="-25000" dirty="0">
                <a:solidFill>
                  <a:schemeClr val="bg1"/>
                </a:solidFill>
              </a:rPr>
              <a:t>bucle2 </a:t>
            </a:r>
            <a:r>
              <a:rPr lang="es-AR" sz="2000" noProof="0" dirty="0">
                <a:solidFill>
                  <a:schemeClr val="bg1"/>
                </a:solidFill>
              </a:rPr>
              <a:t>= C5*n + (C6+C7+C8)*c </a:t>
            </a:r>
            <a:r>
              <a:rPr lang="es-AR" sz="2000" dirty="0">
                <a:solidFill>
                  <a:schemeClr val="bg1"/>
                </a:solidFill>
              </a:rPr>
              <a:t>+ T</a:t>
            </a:r>
            <a:r>
              <a:rPr lang="es-AR" sz="2000" baseline="-25000" dirty="0">
                <a:solidFill>
                  <a:schemeClr val="bg1"/>
                </a:solidFill>
              </a:rPr>
              <a:t>DFS</a:t>
            </a:r>
            <a:endParaRPr lang="es-AR" sz="2000" noProof="0" dirty="0">
              <a:solidFill>
                <a:schemeClr val="bg1"/>
              </a:solidFill>
            </a:endParaRPr>
          </a:p>
          <a:p>
            <a:endParaRPr lang="es-AR" sz="2000" noProof="0" dirty="0">
              <a:solidFill>
                <a:schemeClr val="bg1"/>
              </a:solidFill>
            </a:endParaRPr>
          </a:p>
          <a:p>
            <a:r>
              <a:rPr lang="es-AR" sz="2000" noProof="0" dirty="0">
                <a:solidFill>
                  <a:schemeClr val="bg1"/>
                </a:solidFill>
              </a:rPr>
              <a:t>Asumiendo que el grafo es conexo, para simplificar la resolución, obtenemos que c=1 entonces:</a:t>
            </a:r>
          </a:p>
          <a:p>
            <a:r>
              <a:rPr lang="es-AR" sz="2000" dirty="0">
                <a:solidFill>
                  <a:schemeClr val="bg1"/>
                </a:solidFill>
              </a:rPr>
              <a:t>T</a:t>
            </a:r>
            <a:r>
              <a:rPr lang="es-AR" sz="2000" baseline="-25000" dirty="0">
                <a:solidFill>
                  <a:schemeClr val="bg1"/>
                </a:solidFill>
              </a:rPr>
              <a:t>bucle2 </a:t>
            </a:r>
            <a:r>
              <a:rPr lang="es-AR" sz="2000" noProof="0" dirty="0">
                <a:solidFill>
                  <a:schemeClr val="bg1"/>
                </a:solidFill>
              </a:rPr>
              <a:t>= C5 * n + O(1) + </a:t>
            </a:r>
            <a:r>
              <a:rPr lang="es-AR" sz="2000" dirty="0">
                <a:solidFill>
                  <a:schemeClr val="bg1"/>
                </a:solidFill>
              </a:rPr>
              <a:t>T</a:t>
            </a:r>
            <a:r>
              <a:rPr lang="es-AR" sz="2000" baseline="-25000" dirty="0">
                <a:solidFill>
                  <a:schemeClr val="bg1"/>
                </a:solidFill>
              </a:rPr>
              <a:t>DFS</a:t>
            </a:r>
            <a:endParaRPr lang="es-AR" sz="2000" noProof="0" dirty="0">
              <a:solidFill>
                <a:schemeClr val="bg1"/>
              </a:solidFill>
            </a:endParaRPr>
          </a:p>
          <a:p>
            <a:endParaRPr lang="es-AR" sz="2000" noProof="0" dirty="0">
              <a:solidFill>
                <a:schemeClr val="bg1"/>
              </a:solidFill>
            </a:endParaRPr>
          </a:p>
          <a:p>
            <a:r>
              <a:rPr lang="es-AR" sz="2000" dirty="0" err="1">
                <a:solidFill>
                  <a:schemeClr val="bg1"/>
                </a:solidFill>
              </a:rPr>
              <a:t>T</a:t>
            </a:r>
            <a:r>
              <a:rPr lang="es-AR" sz="2000" baseline="-25000" dirty="0" err="1">
                <a:solidFill>
                  <a:schemeClr val="bg1"/>
                </a:solidFill>
              </a:rPr>
              <a:t>total</a:t>
            </a:r>
            <a:r>
              <a:rPr lang="es-AR" sz="2000" baseline="-25000" dirty="0">
                <a:solidFill>
                  <a:schemeClr val="bg1"/>
                </a:solidFill>
              </a:rPr>
              <a:t> </a:t>
            </a:r>
            <a:r>
              <a:rPr lang="es-AR" sz="2000" noProof="0" dirty="0">
                <a:solidFill>
                  <a:schemeClr val="bg1"/>
                </a:solidFill>
              </a:rPr>
              <a:t>= O(1)+O(n)+ O(n)+ O(1)+</a:t>
            </a:r>
            <a:r>
              <a:rPr lang="es-AR" sz="2000" dirty="0">
                <a:solidFill>
                  <a:schemeClr val="bg1"/>
                </a:solidFill>
              </a:rPr>
              <a:t> T</a:t>
            </a:r>
            <a:r>
              <a:rPr lang="es-AR" sz="2000" baseline="-25000" dirty="0">
                <a:solidFill>
                  <a:schemeClr val="bg1"/>
                </a:solidFill>
              </a:rPr>
              <a:t>DFS</a:t>
            </a:r>
            <a:endParaRPr lang="es-AR" sz="2000" noProof="0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ACFAB3-AEE4-F1BE-2FB8-A3D2B11338E3}"/>
              </a:ext>
            </a:extLst>
          </p:cNvPr>
          <p:cNvSpPr txBox="1"/>
          <p:nvPr/>
        </p:nvSpPr>
        <p:spPr>
          <a:xfrm>
            <a:off x="8915400" y="1897255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noProof="0" dirty="0">
                <a:solidFill>
                  <a:schemeClr val="accent2">
                    <a:lumMod val="75000"/>
                  </a:schemeClr>
                </a:solidFill>
              </a:rPr>
              <a:t>n = cardinalidad (V)</a:t>
            </a:r>
          </a:p>
          <a:p>
            <a:r>
              <a:rPr lang="es-AR" noProof="0" dirty="0">
                <a:solidFill>
                  <a:schemeClr val="accent2">
                    <a:lumMod val="75000"/>
                  </a:schemeClr>
                </a:solidFill>
              </a:rPr>
              <a:t>m = cardinalidad (A)</a:t>
            </a:r>
          </a:p>
          <a:p>
            <a:r>
              <a:rPr lang="es-AR" noProof="0" dirty="0">
                <a:solidFill>
                  <a:schemeClr val="accent2">
                    <a:lumMod val="75000"/>
                  </a:schemeClr>
                </a:solidFill>
              </a:rPr>
              <a:t>c = </a:t>
            </a:r>
            <a:r>
              <a:rPr lang="es-AR" noProof="0" dirty="0" err="1">
                <a:solidFill>
                  <a:schemeClr val="accent2">
                    <a:lumMod val="75000"/>
                  </a:schemeClr>
                </a:solidFill>
              </a:rPr>
              <a:t>n°</a:t>
            </a:r>
            <a:r>
              <a:rPr lang="es-AR" noProof="0" dirty="0">
                <a:solidFill>
                  <a:schemeClr val="accent2">
                    <a:lumMod val="75000"/>
                  </a:schemeClr>
                </a:solidFill>
              </a:rPr>
              <a:t> de componentes conexas</a:t>
            </a:r>
          </a:p>
        </p:txBody>
      </p:sp>
    </p:spTree>
    <p:extLst>
      <p:ext uri="{BB962C8B-B14F-4D97-AF65-F5344CB8AC3E}">
        <p14:creationId xmlns:p14="http://schemas.microsoft.com/office/powerpoint/2010/main" val="3844046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C1323-1364-4B75-29F3-19E3E648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noProof="0" dirty="0"/>
              <a:t>Análisis de la complejidad de la solución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93C206-E36E-B628-12C9-CB0400789D98}"/>
              </a:ext>
            </a:extLst>
          </p:cNvPr>
          <p:cNvSpPr txBox="1"/>
          <p:nvPr/>
        </p:nvSpPr>
        <p:spPr>
          <a:xfrm>
            <a:off x="460248" y="2350008"/>
            <a:ext cx="5870448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AR" noProof="0" dirty="0" err="1"/>
              <a:t>private</a:t>
            </a:r>
            <a:r>
              <a:rPr lang="es-AR" noProof="0" dirty="0"/>
              <a:t> </a:t>
            </a:r>
            <a:r>
              <a:rPr lang="es-AR" noProof="0" dirty="0" err="1"/>
              <a:t>void</a:t>
            </a:r>
            <a:r>
              <a:rPr lang="es-AR" noProof="0" dirty="0"/>
              <a:t> </a:t>
            </a:r>
            <a:r>
              <a:rPr lang="es-AR" noProof="0" dirty="0" err="1"/>
              <a:t>PartesConexasDFS</a:t>
            </a:r>
            <a:r>
              <a:rPr lang="es-AR" noProof="0" dirty="0"/>
              <a:t> (</a:t>
            </a:r>
            <a:r>
              <a:rPr lang="es-AR" noProof="0" dirty="0" err="1"/>
              <a:t>Graph</a:t>
            </a:r>
            <a:r>
              <a:rPr lang="es-AR" noProof="0" dirty="0"/>
              <a:t>&lt;V,E&gt;G, </a:t>
            </a:r>
            <a:r>
              <a:rPr lang="es-AR" noProof="0" dirty="0" err="1"/>
              <a:t>Vertex</a:t>
            </a:r>
            <a:r>
              <a:rPr lang="es-AR" noProof="0" dirty="0"/>
              <a:t>&lt;V&gt; v, </a:t>
            </a:r>
            <a:r>
              <a:rPr lang="es-AR" noProof="0" dirty="0" err="1"/>
              <a:t>Map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&lt;V&gt;, </a:t>
            </a:r>
            <a:r>
              <a:rPr lang="es-AR" noProof="0" dirty="0" err="1"/>
              <a:t>Boolean</a:t>
            </a:r>
            <a:r>
              <a:rPr lang="es-AR" noProof="0" dirty="0"/>
              <a:t>&gt; visitados, </a:t>
            </a:r>
            <a:r>
              <a:rPr lang="es-AR" noProof="0" dirty="0" err="1"/>
              <a:t>PositionList</a:t>
            </a:r>
            <a:r>
              <a:rPr lang="es-AR" noProof="0" dirty="0"/>
              <a:t>&lt;</a:t>
            </a:r>
            <a:r>
              <a:rPr lang="es-AR" noProof="0" dirty="0" err="1"/>
              <a:t>Vertex</a:t>
            </a:r>
            <a:r>
              <a:rPr lang="es-AR" noProof="0" dirty="0"/>
              <a:t>&lt;V&gt;&gt; lista) {</a:t>
            </a:r>
          </a:p>
          <a:p>
            <a:r>
              <a:rPr lang="es-AR" noProof="0" dirty="0"/>
              <a:t>	</a:t>
            </a:r>
            <a:r>
              <a:rPr lang="es-AR" noProof="0" dirty="0" err="1"/>
              <a:t>lista.addLast</a:t>
            </a:r>
            <a:r>
              <a:rPr lang="es-AR" noProof="0" dirty="0"/>
              <a:t>(v);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//D1 * n</a:t>
            </a:r>
            <a:endParaRPr lang="es-AR" noProof="0" dirty="0"/>
          </a:p>
          <a:p>
            <a:r>
              <a:rPr lang="es-AR" noProof="0" dirty="0"/>
              <a:t>	</a:t>
            </a:r>
            <a:r>
              <a:rPr lang="es-AR" noProof="0" dirty="0" err="1"/>
              <a:t>visitados.put</a:t>
            </a:r>
            <a:r>
              <a:rPr lang="es-AR" noProof="0" dirty="0"/>
              <a:t>(v, true);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//D2 * n</a:t>
            </a:r>
            <a:endParaRPr lang="es-AR" noProof="0" dirty="0"/>
          </a:p>
          <a:p>
            <a:r>
              <a:rPr lang="es-AR" noProof="0" dirty="0"/>
              <a:t>	</a:t>
            </a:r>
            <a:r>
              <a:rPr lang="es-AR" noProof="0" dirty="0" err="1"/>
              <a:t>for</a:t>
            </a:r>
            <a:r>
              <a:rPr lang="es-AR" noProof="0" dirty="0"/>
              <a:t>(Edge&lt;E&gt; arco : </a:t>
            </a:r>
            <a:r>
              <a:rPr lang="es-AR" noProof="0" dirty="0" err="1"/>
              <a:t>G.incidentEdges</a:t>
            </a:r>
            <a:r>
              <a:rPr lang="es-AR" noProof="0" dirty="0"/>
              <a:t>(v)) { </a:t>
            </a:r>
          </a:p>
          <a:p>
            <a:r>
              <a:rPr lang="es-AR" noProof="0" dirty="0"/>
              <a:t>		</a:t>
            </a:r>
            <a:r>
              <a:rPr lang="es-AR" noProof="0" dirty="0" err="1"/>
              <a:t>Vertex</a:t>
            </a:r>
            <a:r>
              <a:rPr lang="es-AR" noProof="0" dirty="0"/>
              <a:t>&lt;V&gt; w= </a:t>
            </a:r>
            <a:r>
              <a:rPr lang="es-AR" noProof="0" dirty="0" err="1"/>
              <a:t>G.opposite</a:t>
            </a:r>
            <a:r>
              <a:rPr lang="es-AR" noProof="0" dirty="0"/>
              <a:t>(v, arco);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//D3 * grado(v)</a:t>
            </a:r>
            <a:endParaRPr lang="es-AR" noProof="0" dirty="0"/>
          </a:p>
          <a:p>
            <a:r>
              <a:rPr lang="es-AR" noProof="0" dirty="0"/>
              <a:t>		</a:t>
            </a:r>
            <a:r>
              <a:rPr lang="es-AR" noProof="0" dirty="0" err="1"/>
              <a:t>if</a:t>
            </a:r>
            <a:r>
              <a:rPr lang="es-AR" noProof="0" dirty="0"/>
              <a:t>(!</a:t>
            </a:r>
            <a:r>
              <a:rPr lang="es-AR" noProof="0" dirty="0" err="1"/>
              <a:t>visitados.get</a:t>
            </a:r>
            <a:r>
              <a:rPr lang="es-AR" noProof="0" dirty="0"/>
              <a:t>(w)) {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//D4 * grado(v)</a:t>
            </a:r>
            <a:endParaRPr lang="es-AR" noProof="0" dirty="0"/>
          </a:p>
          <a:p>
            <a:r>
              <a:rPr lang="es-AR" noProof="0" dirty="0"/>
              <a:t>		     </a:t>
            </a:r>
            <a:r>
              <a:rPr lang="es-AR" noProof="0" dirty="0" err="1"/>
              <a:t>PartesConexasDFS</a:t>
            </a:r>
            <a:r>
              <a:rPr lang="es-AR" noProof="0" dirty="0"/>
              <a:t>(</a:t>
            </a:r>
            <a:r>
              <a:rPr lang="es-AR" noProof="0" dirty="0" err="1"/>
              <a:t>G,v,visitados</a:t>
            </a:r>
            <a:r>
              <a:rPr lang="es-AR" noProof="0" dirty="0"/>
              <a:t>); </a:t>
            </a:r>
            <a:r>
              <a:rPr lang="es-AR" noProof="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//recursivo</a:t>
            </a:r>
            <a:r>
              <a:rPr lang="es-AR" noProof="0" dirty="0"/>
              <a:t>}</a:t>
            </a:r>
            <a:endParaRPr lang="es-AR" dirty="0"/>
          </a:p>
          <a:p>
            <a:r>
              <a:rPr lang="es-AR" noProof="0" dirty="0"/>
              <a:t>        }</a:t>
            </a:r>
          </a:p>
          <a:p>
            <a:r>
              <a:rPr lang="es-AR" noProof="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A1B6C868-7080-D3EA-AA69-9DD80F0DD8F8}"/>
                  </a:ext>
                </a:extLst>
              </p:cNvPr>
              <p:cNvSpPr txBox="1"/>
              <p:nvPr/>
            </p:nvSpPr>
            <p:spPr>
              <a:xfrm>
                <a:off x="6830568" y="2350008"/>
                <a:ext cx="4901184" cy="378757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T</a:t>
                </a:r>
                <a:r>
                  <a:rPr lang="es-AR" sz="2000" baseline="-25000" noProof="0" dirty="0">
                    <a:solidFill>
                      <a:schemeClr val="bg1"/>
                    </a:solidFill>
                  </a:rPr>
                  <a:t>DFS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= (D1+D2) * n + (D3+D4) *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s-AR" sz="200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𝐴𝑖</m:t>
                        </m:r>
                      </m:e>
                    </m:nary>
                  </m:oMath>
                </a14:m>
                <a:endParaRPr lang="es-AR" sz="2000" noProof="0" dirty="0">
                  <a:solidFill>
                    <a:schemeClr val="bg1"/>
                  </a:solidFill>
                </a:endParaRPr>
              </a:p>
              <a:p>
                <a:endParaRPr lang="es-AR" sz="2000" noProof="0" dirty="0">
                  <a:solidFill>
                    <a:schemeClr val="bg1"/>
                  </a:solidFill>
                </a:endParaRPr>
              </a:p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Pero notemos que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s-AR" sz="2000" i="1" noProof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s-AR" sz="200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AR" sz="200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s-AR" sz="200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s-AR" sz="200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𝐴𝑖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2+…+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𝐴𝑛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AR" sz="2000" b="0" i="1" noProof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nary>
                  </m:oMath>
                </a14:m>
                <a:r>
                  <a:rPr lang="es-AR" sz="2000" noProof="0" dirty="0">
                    <a:solidFill>
                      <a:schemeClr val="bg1"/>
                    </a:solidFill>
                  </a:rPr>
                  <a:t> </a:t>
                </a:r>
              </a:p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entonces</a:t>
                </a:r>
              </a:p>
              <a:p>
                <a:r>
                  <a:rPr lang="es-AR" sz="2000" dirty="0">
                    <a:solidFill>
                      <a:schemeClr val="bg1"/>
                    </a:solidFill>
                  </a:rPr>
                  <a:t>T</a:t>
                </a:r>
                <a:r>
                  <a:rPr lang="es-AR" sz="2000" baseline="-25000" dirty="0">
                    <a:solidFill>
                      <a:schemeClr val="bg1"/>
                    </a:solidFill>
                  </a:rPr>
                  <a:t>DFS 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= (D1+D2) * n + (D3+D4) * m</a:t>
                </a:r>
              </a:p>
              <a:p>
                <a:r>
                  <a:rPr lang="es-AR" sz="2000" dirty="0">
                    <a:solidFill>
                      <a:schemeClr val="bg1"/>
                    </a:solidFill>
                  </a:rPr>
                  <a:t>T</a:t>
                </a:r>
                <a:r>
                  <a:rPr lang="es-AR" sz="2000" baseline="-25000" dirty="0">
                    <a:solidFill>
                      <a:schemeClr val="bg1"/>
                    </a:solidFill>
                  </a:rPr>
                  <a:t>DFS 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= O(n + m)</a:t>
                </a:r>
              </a:p>
              <a:p>
                <a:endParaRPr lang="es-AR" sz="2000" noProof="0" dirty="0">
                  <a:solidFill>
                    <a:schemeClr val="bg1"/>
                  </a:solidFill>
                </a:endParaRPr>
              </a:p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Reemplazando con el resultado anterior:</a:t>
                </a:r>
              </a:p>
              <a:p>
                <a:r>
                  <a:rPr lang="es-AR" sz="2000" dirty="0" err="1">
                    <a:solidFill>
                      <a:schemeClr val="bg1"/>
                    </a:solidFill>
                  </a:rPr>
                  <a:t>T</a:t>
                </a:r>
                <a:r>
                  <a:rPr lang="es-AR" sz="2000" baseline="-25000" dirty="0" err="1">
                    <a:solidFill>
                      <a:schemeClr val="bg1"/>
                    </a:solidFill>
                  </a:rPr>
                  <a:t>total</a:t>
                </a:r>
                <a:r>
                  <a:rPr lang="es-AR" sz="2000" baseline="-25000" dirty="0">
                    <a:solidFill>
                      <a:schemeClr val="bg1"/>
                    </a:solidFill>
                  </a:rPr>
                  <a:t> 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= O(1)+O(n)+ O(n)+ O(1)+</a:t>
                </a:r>
                <a:r>
                  <a:rPr lang="es-AR" sz="2000" dirty="0">
                    <a:solidFill>
                      <a:schemeClr val="bg1"/>
                    </a:solidFill>
                  </a:rPr>
                  <a:t> T</a:t>
                </a:r>
                <a:r>
                  <a:rPr lang="es-AR" sz="2000" baseline="-25000" dirty="0">
                    <a:solidFill>
                      <a:schemeClr val="bg1"/>
                    </a:solidFill>
                  </a:rPr>
                  <a:t>DFS</a:t>
                </a:r>
                <a:endParaRPr lang="es-AR" sz="2000" noProof="0" dirty="0">
                  <a:solidFill>
                    <a:schemeClr val="bg1"/>
                  </a:solidFill>
                </a:endParaRPr>
              </a:p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	    = 2 * O(1) +2 * O(n) + O(</a:t>
                </a:r>
                <a:r>
                  <a:rPr lang="es-AR" sz="2000" noProof="0" dirty="0" err="1">
                    <a:solidFill>
                      <a:schemeClr val="bg1"/>
                    </a:solidFill>
                  </a:rPr>
                  <a:t>n+m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)</a:t>
                </a:r>
              </a:p>
              <a:p>
                <a:r>
                  <a:rPr lang="es-AR" sz="2000" noProof="0" dirty="0">
                    <a:solidFill>
                      <a:schemeClr val="bg1"/>
                    </a:solidFill>
                  </a:rPr>
                  <a:t>	    = O(</a:t>
                </a:r>
                <a:r>
                  <a:rPr lang="es-AR" sz="2000" noProof="0" dirty="0" err="1">
                    <a:solidFill>
                      <a:schemeClr val="bg1"/>
                    </a:solidFill>
                  </a:rPr>
                  <a:t>n+m</a:t>
                </a:r>
                <a:r>
                  <a:rPr lang="es-AR" sz="2000" noProof="0" dirty="0">
                    <a:solidFill>
                      <a:schemeClr val="bg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A1B6C868-7080-D3EA-AA69-9DD80F0DD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0568" y="2350008"/>
                <a:ext cx="4901184" cy="3787575"/>
              </a:xfrm>
              <a:prstGeom prst="rect">
                <a:avLst/>
              </a:prstGeom>
              <a:blipFill>
                <a:blip r:embed="rId2"/>
                <a:stretch>
                  <a:fillRect l="-7711" t="-12882" b="-17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906759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1421</TotalTime>
  <Words>1451</Words>
  <Application>Microsoft Office PowerPoint</Application>
  <PresentationFormat>Panorámica</PresentationFormat>
  <Paragraphs>170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Aptos</vt:lpstr>
      <vt:lpstr>Arial</vt:lpstr>
      <vt:lpstr>Cambria Math</vt:lpstr>
      <vt:lpstr>Gill Sans MT</vt:lpstr>
      <vt:lpstr>Wingdings</vt:lpstr>
      <vt:lpstr>Wingdings 2</vt:lpstr>
      <vt:lpstr>Dividendo</vt:lpstr>
      <vt:lpstr>Componentes Conexas de un Grafo</vt:lpstr>
      <vt:lpstr>Conceptos Fundamentales</vt:lpstr>
      <vt:lpstr>Problema a Resolver</vt:lpstr>
      <vt:lpstr>Solución con DFS (Depth-first search)</vt:lpstr>
      <vt:lpstr>Algoritmo para la solución con DFS</vt:lpstr>
      <vt:lpstr>Algoritmo para la solución con DFS</vt:lpstr>
      <vt:lpstr>Implementación en Java (Con mapeo visitados)</vt:lpstr>
      <vt:lpstr>Analisis de la complejidad de la solución (DFS)</vt:lpstr>
      <vt:lpstr>Análisis de la complejidad de la solución</vt:lpstr>
      <vt:lpstr>Muchas gracias por su atención</vt:lpstr>
      <vt:lpstr>Bibliografia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Pierino Oscar spina</dc:creator>
  <cp:lastModifiedBy>Pierino Oscar spina</cp:lastModifiedBy>
  <cp:revision>2</cp:revision>
  <dcterms:created xsi:type="dcterms:W3CDTF">2025-07-14T16:32:09Z</dcterms:created>
  <dcterms:modified xsi:type="dcterms:W3CDTF">2025-07-17T16:44:04Z</dcterms:modified>
</cp:coreProperties>
</file>